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760" r:id="rId5"/>
    <p:sldId id="777" r:id="rId6"/>
    <p:sldId id="763" r:id="rId7"/>
    <p:sldId id="785" r:id="rId8"/>
    <p:sldId id="768" r:id="rId9"/>
    <p:sldId id="773" r:id="rId10"/>
    <p:sldId id="771" r:id="rId11"/>
    <p:sldId id="779" r:id="rId12"/>
    <p:sldId id="791" r:id="rId13"/>
    <p:sldId id="792" r:id="rId14"/>
    <p:sldId id="784" r:id="rId15"/>
    <p:sldId id="578"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2A4"/>
    <a:srgbClr val="ED7D31"/>
    <a:srgbClr val="735A92"/>
    <a:srgbClr val="B3A8C4"/>
    <a:srgbClr val="937FAD"/>
    <a:srgbClr val="8CA950"/>
    <a:srgbClr val="64C20E"/>
    <a:srgbClr val="A6BF79"/>
    <a:srgbClr val="231F2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8" autoAdjust="0"/>
    <p:restoredTop sz="96357" autoAdjust="0"/>
  </p:normalViewPr>
  <p:slideViewPr>
    <p:cSldViewPr snapToGrid="0" showGuides="1">
      <p:cViewPr varScale="1">
        <p:scale>
          <a:sx n="80" d="100"/>
          <a:sy n="80" d="100"/>
        </p:scale>
        <p:origin x="782" y="6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D6985F-A066-42EE-86AD-694DF46B2329}" type="datetimeFigureOut">
              <a:rPr lang="en-US" smtClean="0"/>
              <a:t>9/2/2020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15AF52-C18E-4FEF-A68A-51556A132924}" type="slidenum">
              <a:rPr lang="en-US" smtClean="0"/>
              <a:t>‹#›</a:t>
            </a:fld>
            <a:endParaRPr lang="en-US"/>
          </a:p>
        </p:txBody>
      </p:sp>
    </p:spTree>
    <p:extLst>
      <p:ext uri="{BB962C8B-B14F-4D97-AF65-F5344CB8AC3E}">
        <p14:creationId xmlns:p14="http://schemas.microsoft.com/office/powerpoint/2010/main" val="43342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Let’s get started with the 2020 Census….</a:t>
            </a:r>
          </a:p>
          <a:p>
            <a:endParaRPr lang="en-US" sz="1100" dirty="0"/>
          </a:p>
          <a:p>
            <a:r>
              <a:rPr lang="en-US" sz="1100" dirty="0"/>
              <a:t>As I mentioned , the Census is mandated by the United States Constitution and has been around since 1790.  </a:t>
            </a:r>
          </a:p>
          <a:p>
            <a:endParaRPr lang="en-US" sz="1100" dirty="0"/>
          </a:p>
          <a:p>
            <a:r>
              <a:rPr lang="en-US" sz="1100" dirty="0"/>
              <a:t>In 1790, Thomas Jefferson was director of the first census.  Then In 1790, they only needed 650 enumerators to count 3.9 million residents in 13 states.  At the time New York City was the largest urban place with 33 thousand people.  </a:t>
            </a:r>
            <a:r>
              <a:rPr lang="en-US" sz="1100" dirty="0">
                <a:solidFill>
                  <a:srgbClr val="FF0000"/>
                </a:solidFill>
              </a:rPr>
              <a:t>In 2010, the Census Bureau needed about 635 thousand  enumerators to count a population of about 308 million people</a:t>
            </a:r>
          </a:p>
          <a:p>
            <a:endParaRPr lang="en-US" sz="1100" dirty="0"/>
          </a:p>
          <a:p>
            <a:r>
              <a:rPr lang="en-US" sz="1100" dirty="0"/>
              <a:t>To give you an idea of the magnitude of conducting a Census, A Census is the largest U.S. peacetime mobilization and operation conducted.</a:t>
            </a:r>
          </a:p>
          <a:p>
            <a:endParaRPr lang="en-US" sz="1100" dirty="0"/>
          </a:p>
          <a:p>
            <a:r>
              <a:rPr lang="en-US" sz="1100" dirty="0"/>
              <a:t>In 2020 we will be attempting to count over an estimated 330 million people in 140 million households. </a:t>
            </a:r>
          </a:p>
          <a:p>
            <a:endParaRPr lang="en-US" sz="1100" dirty="0"/>
          </a:p>
          <a:p>
            <a:pPr lvl="0"/>
            <a:r>
              <a:rPr lang="en-US" sz="1100" dirty="0"/>
              <a:t>The law requires the Census Bureau to keep your information confidential.  Your responses are only used to produce statistics  </a:t>
            </a:r>
          </a:p>
          <a:p>
            <a:pPr lvl="0"/>
            <a:r>
              <a:rPr lang="en-US" sz="1100" dirty="0"/>
              <a:t>All Census Bureau workers take a legally binding, lifetime oath to protect your information.  Anyone who violates that oath could face jail time, a $250,000 fine, or both.</a:t>
            </a:r>
          </a:p>
        </p:txBody>
      </p:sp>
      <p:sp>
        <p:nvSpPr>
          <p:cNvPr id="4" name="Slide Number Placeholder 3"/>
          <p:cNvSpPr>
            <a:spLocks noGrp="1"/>
          </p:cNvSpPr>
          <p:nvPr>
            <p:ph type="sldNum" sz="quarter" idx="10"/>
          </p:nvPr>
        </p:nvSpPr>
        <p:spPr/>
        <p:txBody>
          <a:bodyPr/>
          <a:lstStyle/>
          <a:p>
            <a:fld id="{F6ABE983-5E90-4177-8809-68B4B1BD9BB8}" type="slidenum">
              <a:rPr lang="en-US" smtClean="0"/>
              <a:t>3</a:t>
            </a:fld>
            <a:endParaRPr lang="en-US" dirty="0"/>
          </a:p>
        </p:txBody>
      </p:sp>
    </p:spTree>
    <p:extLst>
      <p:ext uri="{BB962C8B-B14F-4D97-AF65-F5344CB8AC3E}">
        <p14:creationId xmlns:p14="http://schemas.microsoft.com/office/powerpoint/2010/main" val="2727273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D9F51A89-74B3-4837-9366-3760FAA991FF}" type="slidenum">
              <a:rPr lang="en-US" smtClean="0"/>
              <a:t>12</a:t>
            </a:fld>
            <a:endParaRPr lang="en-US" dirty="0"/>
          </a:p>
        </p:txBody>
      </p:sp>
    </p:spTree>
    <p:extLst>
      <p:ext uri="{BB962C8B-B14F-4D97-AF65-F5344CB8AC3E}">
        <p14:creationId xmlns:p14="http://schemas.microsoft.com/office/powerpoint/2010/main" val="1455192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Let’s get started with the 2020 Census….</a:t>
            </a:r>
          </a:p>
          <a:p>
            <a:endParaRPr lang="en-US" sz="1100" dirty="0"/>
          </a:p>
          <a:p>
            <a:r>
              <a:rPr lang="en-US" sz="1100" dirty="0"/>
              <a:t>As I mentioned , the Census is mandated by the United States Constitution and has been around since 1790.  </a:t>
            </a:r>
          </a:p>
          <a:p>
            <a:endParaRPr lang="en-US" sz="1100" dirty="0"/>
          </a:p>
          <a:p>
            <a:r>
              <a:rPr lang="en-US" sz="1100" dirty="0"/>
              <a:t>In 1790, Thomas Jefferson was director of the first census.  Then In 1790, they only needed 650 enumerators to count 3.9 million residents in 13 states.  At the time New York City was the largest urban place with 33 thousand people.  </a:t>
            </a:r>
            <a:r>
              <a:rPr lang="en-US" sz="1100" dirty="0">
                <a:solidFill>
                  <a:srgbClr val="FF0000"/>
                </a:solidFill>
              </a:rPr>
              <a:t>In 2010, the Census Bureau needed about 635 thousand  enumerators to count a population of about 308 million people</a:t>
            </a:r>
          </a:p>
          <a:p>
            <a:endParaRPr lang="en-US" sz="1100" dirty="0"/>
          </a:p>
          <a:p>
            <a:r>
              <a:rPr lang="en-US" sz="1100" dirty="0"/>
              <a:t>To give you an idea of the magnitude of conducting a Census, A Census is the largest U.S. peacetime mobilization and operation conducted.</a:t>
            </a:r>
          </a:p>
          <a:p>
            <a:endParaRPr lang="en-US" sz="1100" dirty="0"/>
          </a:p>
          <a:p>
            <a:r>
              <a:rPr lang="en-US" sz="1100" dirty="0"/>
              <a:t>In 2020 we will be attempting to count over an estimated 330 million people in 140 million households. </a:t>
            </a:r>
          </a:p>
          <a:p>
            <a:endParaRPr lang="en-US" sz="1100" dirty="0"/>
          </a:p>
          <a:p>
            <a:pPr lvl="0"/>
            <a:r>
              <a:rPr lang="en-US" sz="1100" dirty="0"/>
              <a:t>The law requires the Census Bureau to keep your information confidential.  Your responses are only used to produce statistics  </a:t>
            </a:r>
          </a:p>
          <a:p>
            <a:pPr lvl="0"/>
            <a:r>
              <a:rPr lang="en-US" sz="1100" dirty="0"/>
              <a:t>All Census Bureau workers take a legally binding, lifetime oath to protect your information.  Anyone who violates that oath could face jail time, a $250,000 fine, or both.</a:t>
            </a:r>
          </a:p>
        </p:txBody>
      </p:sp>
      <p:sp>
        <p:nvSpPr>
          <p:cNvPr id="4" name="Slide Number Placeholder 3"/>
          <p:cNvSpPr>
            <a:spLocks noGrp="1"/>
          </p:cNvSpPr>
          <p:nvPr>
            <p:ph type="sldNum" sz="quarter" idx="10"/>
          </p:nvPr>
        </p:nvSpPr>
        <p:spPr/>
        <p:txBody>
          <a:bodyPr/>
          <a:lstStyle/>
          <a:p>
            <a:fld id="{F6ABE983-5E90-4177-8809-68B4B1BD9BB8}" type="slidenum">
              <a:rPr lang="en-US" smtClean="0"/>
              <a:t>4</a:t>
            </a:fld>
            <a:endParaRPr lang="en-US" dirty="0"/>
          </a:p>
        </p:txBody>
      </p:sp>
    </p:spTree>
    <p:extLst>
      <p:ext uri="{BB962C8B-B14F-4D97-AF65-F5344CB8AC3E}">
        <p14:creationId xmlns:p14="http://schemas.microsoft.com/office/powerpoint/2010/main" val="3215391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Let’s get started with the 2020 Census….</a:t>
            </a:r>
          </a:p>
          <a:p>
            <a:endParaRPr lang="en-US" sz="1100" dirty="0"/>
          </a:p>
          <a:p>
            <a:r>
              <a:rPr lang="en-US" sz="1100" dirty="0"/>
              <a:t>As I mentioned , the Census is mandated by the United States Constitution and has been around since 1790.  </a:t>
            </a:r>
          </a:p>
          <a:p>
            <a:endParaRPr lang="en-US" sz="1100" dirty="0"/>
          </a:p>
          <a:p>
            <a:r>
              <a:rPr lang="en-US" sz="1100" dirty="0"/>
              <a:t>In 1790, Thomas Jefferson was director of the first census.  Then In 1790, they only needed 650 enumerators to count 3.9 million residents in 13 states.  At the time New York City was the largest urban place with 33 thousand people.  </a:t>
            </a:r>
            <a:r>
              <a:rPr lang="en-US" sz="1100" dirty="0">
                <a:solidFill>
                  <a:srgbClr val="FF0000"/>
                </a:solidFill>
              </a:rPr>
              <a:t>In 2010, the Census Bureau needed about 635 thousand  enumerators to count a population of about 308 million people</a:t>
            </a:r>
          </a:p>
          <a:p>
            <a:endParaRPr lang="en-US" sz="1100" dirty="0"/>
          </a:p>
          <a:p>
            <a:r>
              <a:rPr lang="en-US" sz="1100" dirty="0"/>
              <a:t>To give you an idea of the magnitude of conducting a Census, A Census is the largest U.S. peacetime mobilization and operation conducted.</a:t>
            </a:r>
          </a:p>
          <a:p>
            <a:endParaRPr lang="en-US" sz="1100" dirty="0"/>
          </a:p>
          <a:p>
            <a:r>
              <a:rPr lang="en-US" sz="1100" dirty="0"/>
              <a:t>In 2020 we will be attempting to count over an estimated 330 million people in 140 million households. </a:t>
            </a:r>
          </a:p>
          <a:p>
            <a:endParaRPr lang="en-US" sz="1100" dirty="0"/>
          </a:p>
          <a:p>
            <a:pPr lvl="0"/>
            <a:r>
              <a:rPr lang="en-US" sz="1100" dirty="0"/>
              <a:t>The law requires the Census Bureau to keep your information confidential.  Your responses are only used to produce statistics  </a:t>
            </a:r>
          </a:p>
          <a:p>
            <a:pPr lvl="0"/>
            <a:r>
              <a:rPr lang="en-US" sz="1100" dirty="0"/>
              <a:t>All Census Bureau workers take a legally binding, lifetime oath to protect your information.  Anyone who violates that oath could face jail time, a $250,000 fine, or both.</a:t>
            </a:r>
          </a:p>
        </p:txBody>
      </p:sp>
      <p:sp>
        <p:nvSpPr>
          <p:cNvPr id="4" name="Slide Number Placeholder 3"/>
          <p:cNvSpPr>
            <a:spLocks noGrp="1"/>
          </p:cNvSpPr>
          <p:nvPr>
            <p:ph type="sldNum" sz="quarter" idx="10"/>
          </p:nvPr>
        </p:nvSpPr>
        <p:spPr/>
        <p:txBody>
          <a:bodyPr/>
          <a:lstStyle/>
          <a:p>
            <a:fld id="{F6ABE983-5E90-4177-8809-68B4B1BD9BB8}" type="slidenum">
              <a:rPr lang="en-US" smtClean="0"/>
              <a:t>5</a:t>
            </a:fld>
            <a:endParaRPr lang="en-US" dirty="0"/>
          </a:p>
        </p:txBody>
      </p:sp>
    </p:spTree>
    <p:extLst>
      <p:ext uri="{BB962C8B-B14F-4D97-AF65-F5344CB8AC3E}">
        <p14:creationId xmlns:p14="http://schemas.microsoft.com/office/powerpoint/2010/main" val="246473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Let’s get started with the 2020 Census….</a:t>
            </a:r>
          </a:p>
          <a:p>
            <a:endParaRPr lang="en-US" sz="1100" dirty="0"/>
          </a:p>
          <a:p>
            <a:r>
              <a:rPr lang="en-US" sz="1100" dirty="0"/>
              <a:t>As I mentioned , the Census is mandated by the United States Constitution and has been around since 1790.  </a:t>
            </a:r>
          </a:p>
          <a:p>
            <a:endParaRPr lang="en-US" sz="1100" dirty="0"/>
          </a:p>
          <a:p>
            <a:r>
              <a:rPr lang="en-US" sz="1100" dirty="0"/>
              <a:t>In 1790, Thomas Jefferson was director of the first census.  Then In 1790, they only needed 650 enumerators to count 3.9 million residents in 13 states.  At the time New York City was the largest urban place with 33 thousand people.  </a:t>
            </a:r>
            <a:r>
              <a:rPr lang="en-US" sz="1100" dirty="0">
                <a:solidFill>
                  <a:srgbClr val="FF0000"/>
                </a:solidFill>
              </a:rPr>
              <a:t>In 2010, the Census Bureau needed about 635 thousand  enumerators to count a population of about 308 million people</a:t>
            </a:r>
          </a:p>
          <a:p>
            <a:endParaRPr lang="en-US" sz="1100" dirty="0"/>
          </a:p>
          <a:p>
            <a:r>
              <a:rPr lang="en-US" sz="1100" dirty="0"/>
              <a:t>To give you an idea of the magnitude of conducting a Census, A Census is the largest U.S. peacetime mobilization and operation conducted.</a:t>
            </a:r>
          </a:p>
          <a:p>
            <a:endParaRPr lang="en-US" sz="1100" dirty="0"/>
          </a:p>
          <a:p>
            <a:r>
              <a:rPr lang="en-US" sz="1100" dirty="0"/>
              <a:t>In 2020 we will be attempting to count over an estimated 330 million people in 140 million households. </a:t>
            </a:r>
          </a:p>
          <a:p>
            <a:endParaRPr lang="en-US" sz="1100" dirty="0"/>
          </a:p>
          <a:p>
            <a:pPr lvl="0"/>
            <a:r>
              <a:rPr lang="en-US" sz="1100" dirty="0"/>
              <a:t>The law requires the Census Bureau to keep your information confidential.  Your responses are only used to produce statistics  </a:t>
            </a:r>
          </a:p>
          <a:p>
            <a:pPr lvl="0"/>
            <a:r>
              <a:rPr lang="en-US" sz="1100" dirty="0"/>
              <a:t>All Census Bureau workers take a legally binding, lifetime oath to protect your information.  Anyone who violates that oath could face jail time, a $250,000 fine, or both.</a:t>
            </a:r>
          </a:p>
        </p:txBody>
      </p:sp>
      <p:sp>
        <p:nvSpPr>
          <p:cNvPr id="4" name="Slide Number Placeholder 3"/>
          <p:cNvSpPr>
            <a:spLocks noGrp="1"/>
          </p:cNvSpPr>
          <p:nvPr>
            <p:ph type="sldNum" sz="quarter" idx="10"/>
          </p:nvPr>
        </p:nvSpPr>
        <p:spPr/>
        <p:txBody>
          <a:bodyPr/>
          <a:lstStyle/>
          <a:p>
            <a:fld id="{F6ABE983-5E90-4177-8809-68B4B1BD9BB8}" type="slidenum">
              <a:rPr lang="en-US" smtClean="0"/>
              <a:t>6</a:t>
            </a:fld>
            <a:endParaRPr lang="en-US" dirty="0"/>
          </a:p>
        </p:txBody>
      </p:sp>
    </p:spTree>
    <p:extLst>
      <p:ext uri="{BB962C8B-B14F-4D97-AF65-F5344CB8AC3E}">
        <p14:creationId xmlns:p14="http://schemas.microsoft.com/office/powerpoint/2010/main" val="84771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Let’s get started with the 2020 Census….</a:t>
            </a:r>
          </a:p>
          <a:p>
            <a:endParaRPr lang="en-US" sz="1100" dirty="0"/>
          </a:p>
          <a:p>
            <a:r>
              <a:rPr lang="en-US" sz="1100" dirty="0"/>
              <a:t>As I mentioned , the Census is mandated by the United States Constitution and has been around since 1790.  </a:t>
            </a:r>
          </a:p>
          <a:p>
            <a:endParaRPr lang="en-US" sz="1100" dirty="0"/>
          </a:p>
          <a:p>
            <a:r>
              <a:rPr lang="en-US" sz="1100" dirty="0"/>
              <a:t>In 1790, Thomas Jefferson was director of the first census.  Then In 1790, they only needed 650 enumerators to count 3.9 million residents in 13 states.  At the time New York City was the largest urban place with 33 thousand people.  </a:t>
            </a:r>
            <a:r>
              <a:rPr lang="en-US" sz="1100" dirty="0">
                <a:solidFill>
                  <a:srgbClr val="FF0000"/>
                </a:solidFill>
              </a:rPr>
              <a:t>In 2010, the Census Bureau needed about 635 thousand  enumerators to count a population of about 308 million people</a:t>
            </a:r>
          </a:p>
          <a:p>
            <a:endParaRPr lang="en-US" sz="1100" dirty="0"/>
          </a:p>
          <a:p>
            <a:r>
              <a:rPr lang="en-US" sz="1100" dirty="0"/>
              <a:t>To give you an idea of the magnitude of conducting a Census, A Census is the largest U.S. peacetime mobilization and operation conducted.</a:t>
            </a:r>
          </a:p>
          <a:p>
            <a:endParaRPr lang="en-US" sz="1100" dirty="0"/>
          </a:p>
          <a:p>
            <a:r>
              <a:rPr lang="en-US" sz="1100" dirty="0"/>
              <a:t>In 2020 we will be attempting to count over an estimated 330 million people in 140 million households. </a:t>
            </a:r>
          </a:p>
          <a:p>
            <a:endParaRPr lang="en-US" sz="1100" dirty="0"/>
          </a:p>
          <a:p>
            <a:pPr lvl="0"/>
            <a:r>
              <a:rPr lang="en-US" sz="1100" dirty="0"/>
              <a:t>The law requires the Census Bureau to keep your information confidential.  Your responses are only used to produce statistics  </a:t>
            </a:r>
          </a:p>
          <a:p>
            <a:pPr lvl="0"/>
            <a:r>
              <a:rPr lang="en-US" sz="1100" dirty="0"/>
              <a:t>All Census Bureau workers take a legally binding, lifetime oath to protect your information.  Anyone who violates that oath could face jail time, a $250,000 fine, or both.</a:t>
            </a:r>
          </a:p>
        </p:txBody>
      </p:sp>
      <p:sp>
        <p:nvSpPr>
          <p:cNvPr id="4" name="Slide Number Placeholder 3"/>
          <p:cNvSpPr>
            <a:spLocks noGrp="1"/>
          </p:cNvSpPr>
          <p:nvPr>
            <p:ph type="sldNum" sz="quarter" idx="10"/>
          </p:nvPr>
        </p:nvSpPr>
        <p:spPr/>
        <p:txBody>
          <a:bodyPr/>
          <a:lstStyle/>
          <a:p>
            <a:fld id="{F6ABE983-5E90-4177-8809-68B4B1BD9BB8}" type="slidenum">
              <a:rPr lang="en-US" smtClean="0"/>
              <a:t>7</a:t>
            </a:fld>
            <a:endParaRPr lang="en-US" dirty="0"/>
          </a:p>
        </p:txBody>
      </p:sp>
    </p:spTree>
    <p:extLst>
      <p:ext uri="{BB962C8B-B14F-4D97-AF65-F5344CB8AC3E}">
        <p14:creationId xmlns:p14="http://schemas.microsoft.com/office/powerpoint/2010/main" val="1153817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Let’s get started with the 2020 Census….</a:t>
            </a:r>
          </a:p>
          <a:p>
            <a:endParaRPr lang="en-US" sz="1100" dirty="0"/>
          </a:p>
          <a:p>
            <a:r>
              <a:rPr lang="en-US" sz="1100" dirty="0"/>
              <a:t>As I mentioned , the Census is mandated by the United States Constitution and has been around since 1790.  </a:t>
            </a:r>
          </a:p>
          <a:p>
            <a:endParaRPr lang="en-US" sz="1100" dirty="0"/>
          </a:p>
          <a:p>
            <a:r>
              <a:rPr lang="en-US" sz="1100" dirty="0"/>
              <a:t>In 1790, Thomas Jefferson was director of the first census.  Then In 1790, they only needed 650 enumerators to count 3.9 million residents in 13 states.  At the time New York City was the largest urban place with 33 thousand people.  </a:t>
            </a:r>
            <a:r>
              <a:rPr lang="en-US" sz="1100" dirty="0">
                <a:solidFill>
                  <a:srgbClr val="FF0000"/>
                </a:solidFill>
              </a:rPr>
              <a:t>In 2010, the Census Bureau needed about 635 thousand  enumerators to count a population of about 308 million people</a:t>
            </a:r>
          </a:p>
          <a:p>
            <a:endParaRPr lang="en-US" sz="1100" dirty="0"/>
          </a:p>
          <a:p>
            <a:r>
              <a:rPr lang="en-US" sz="1100" dirty="0"/>
              <a:t>To give you an idea of the magnitude of conducting a Census, A Census is the largest U.S. peacetime mobilization and operation conducted.</a:t>
            </a:r>
          </a:p>
          <a:p>
            <a:endParaRPr lang="en-US" sz="1100" dirty="0"/>
          </a:p>
          <a:p>
            <a:r>
              <a:rPr lang="en-US" sz="1100" dirty="0"/>
              <a:t>In 2020 we will be attempting to count over an estimated 330 million people in 140 million households. </a:t>
            </a:r>
          </a:p>
          <a:p>
            <a:endParaRPr lang="en-US" sz="1100" dirty="0"/>
          </a:p>
          <a:p>
            <a:pPr lvl="0"/>
            <a:r>
              <a:rPr lang="en-US" sz="1100" dirty="0"/>
              <a:t>The law requires the Census Bureau to keep your information confidential.  Your responses are only used to produce statistics  </a:t>
            </a:r>
          </a:p>
          <a:p>
            <a:pPr lvl="0"/>
            <a:r>
              <a:rPr lang="en-US" sz="1100" dirty="0"/>
              <a:t>All Census Bureau workers take a legally binding, lifetime oath to protect your information.  Anyone who violates that oath could face jail time, a $250,000 fine, or both.</a:t>
            </a:r>
          </a:p>
        </p:txBody>
      </p:sp>
      <p:sp>
        <p:nvSpPr>
          <p:cNvPr id="4" name="Slide Number Placeholder 3"/>
          <p:cNvSpPr>
            <a:spLocks noGrp="1"/>
          </p:cNvSpPr>
          <p:nvPr>
            <p:ph type="sldNum" sz="quarter" idx="10"/>
          </p:nvPr>
        </p:nvSpPr>
        <p:spPr/>
        <p:txBody>
          <a:bodyPr/>
          <a:lstStyle/>
          <a:p>
            <a:fld id="{F6ABE983-5E90-4177-8809-68B4B1BD9BB8}" type="slidenum">
              <a:rPr lang="en-US" smtClean="0"/>
              <a:t>8</a:t>
            </a:fld>
            <a:endParaRPr lang="en-US" dirty="0"/>
          </a:p>
        </p:txBody>
      </p:sp>
    </p:spTree>
    <p:extLst>
      <p:ext uri="{BB962C8B-B14F-4D97-AF65-F5344CB8AC3E}">
        <p14:creationId xmlns:p14="http://schemas.microsoft.com/office/powerpoint/2010/main" val="772781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Let’s get started with the 2020 Census….</a:t>
            </a:r>
          </a:p>
          <a:p>
            <a:endParaRPr lang="en-US" sz="1100" dirty="0"/>
          </a:p>
          <a:p>
            <a:r>
              <a:rPr lang="en-US" sz="1100" dirty="0"/>
              <a:t>As I mentioned , the Census is mandated by the United States Constitution and has been around since 1790.  </a:t>
            </a:r>
          </a:p>
          <a:p>
            <a:endParaRPr lang="en-US" sz="1100" dirty="0"/>
          </a:p>
          <a:p>
            <a:r>
              <a:rPr lang="en-US" sz="1100" dirty="0"/>
              <a:t>In 1790, Thomas Jefferson was director of the first census.  Then In 1790, they only needed 650 enumerators to count 3.9 million residents in 13 states.  At the time New York City was the largest urban place with 33 thousand people.  </a:t>
            </a:r>
            <a:r>
              <a:rPr lang="en-US" sz="1100" dirty="0">
                <a:solidFill>
                  <a:srgbClr val="FF0000"/>
                </a:solidFill>
              </a:rPr>
              <a:t>In 2010, the Census Bureau needed about 635 thousand  enumerators to count a population of about 308 million people</a:t>
            </a:r>
          </a:p>
          <a:p>
            <a:endParaRPr lang="en-US" sz="1100" dirty="0"/>
          </a:p>
          <a:p>
            <a:r>
              <a:rPr lang="en-US" sz="1100" dirty="0"/>
              <a:t>To give you an idea of the magnitude of conducting a Census, A Census is the largest U.S. peacetime mobilization and operation conducted.</a:t>
            </a:r>
          </a:p>
          <a:p>
            <a:endParaRPr lang="en-US" sz="1100" dirty="0"/>
          </a:p>
          <a:p>
            <a:r>
              <a:rPr lang="en-US" sz="1100" dirty="0"/>
              <a:t>In 2020 we will be attempting to count over an estimated 330 million people in 140 million households. </a:t>
            </a:r>
          </a:p>
          <a:p>
            <a:endParaRPr lang="en-US" sz="1100" dirty="0"/>
          </a:p>
          <a:p>
            <a:pPr lvl="0"/>
            <a:r>
              <a:rPr lang="en-US" sz="1100" dirty="0"/>
              <a:t>The law requires the Census Bureau to keep your information confidential.  Your responses are only used to produce statistics  </a:t>
            </a:r>
          </a:p>
          <a:p>
            <a:pPr lvl="0"/>
            <a:r>
              <a:rPr lang="en-US" sz="1100" dirty="0"/>
              <a:t>All Census Bureau workers take a legally binding, lifetime oath to protect your information.  Anyone who violates that oath could face jail time, a $250,000 fine, or both.</a:t>
            </a:r>
          </a:p>
        </p:txBody>
      </p:sp>
      <p:sp>
        <p:nvSpPr>
          <p:cNvPr id="4" name="Slide Number Placeholder 3"/>
          <p:cNvSpPr>
            <a:spLocks noGrp="1"/>
          </p:cNvSpPr>
          <p:nvPr>
            <p:ph type="sldNum" sz="quarter" idx="10"/>
          </p:nvPr>
        </p:nvSpPr>
        <p:spPr/>
        <p:txBody>
          <a:bodyPr/>
          <a:lstStyle/>
          <a:p>
            <a:fld id="{F6ABE983-5E90-4177-8809-68B4B1BD9BB8}" type="slidenum">
              <a:rPr lang="en-US" smtClean="0"/>
              <a:t>9</a:t>
            </a:fld>
            <a:endParaRPr lang="en-US" dirty="0"/>
          </a:p>
        </p:txBody>
      </p:sp>
    </p:spTree>
    <p:extLst>
      <p:ext uri="{BB962C8B-B14F-4D97-AF65-F5344CB8AC3E}">
        <p14:creationId xmlns:p14="http://schemas.microsoft.com/office/powerpoint/2010/main" val="3091208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Let’s get started with the 2020 Census….</a:t>
            </a:r>
          </a:p>
          <a:p>
            <a:endParaRPr lang="en-US" sz="1100" dirty="0"/>
          </a:p>
          <a:p>
            <a:r>
              <a:rPr lang="en-US" sz="1100" dirty="0"/>
              <a:t>As I mentioned , the Census is mandated by the United States Constitution and has been around since 1790.  </a:t>
            </a:r>
          </a:p>
          <a:p>
            <a:endParaRPr lang="en-US" sz="1100" dirty="0"/>
          </a:p>
          <a:p>
            <a:r>
              <a:rPr lang="en-US" sz="1100" dirty="0"/>
              <a:t>In 1790, Thomas Jefferson was director of the first census.  Then In 1790, they only needed 650 enumerators to count 3.9 million residents in 13 states.  At the time New York City was the largest urban place with 33 thousand people.  </a:t>
            </a:r>
            <a:r>
              <a:rPr lang="en-US" sz="1100" dirty="0">
                <a:solidFill>
                  <a:srgbClr val="FF0000"/>
                </a:solidFill>
              </a:rPr>
              <a:t>In 2010, the Census Bureau needed about 635 thousand  enumerators to count a population of about 308 million people</a:t>
            </a:r>
          </a:p>
          <a:p>
            <a:endParaRPr lang="en-US" sz="1100" dirty="0"/>
          </a:p>
          <a:p>
            <a:r>
              <a:rPr lang="en-US" sz="1100" dirty="0"/>
              <a:t>To give you an idea of the magnitude of conducting a Census, A Census is the largest U.S. peacetime mobilization and operation conducted.</a:t>
            </a:r>
          </a:p>
          <a:p>
            <a:endParaRPr lang="en-US" sz="1100" dirty="0"/>
          </a:p>
          <a:p>
            <a:r>
              <a:rPr lang="en-US" sz="1100" dirty="0"/>
              <a:t>In 2020 we will be attempting to count over an estimated 330 million people in 140 million households. </a:t>
            </a:r>
          </a:p>
          <a:p>
            <a:endParaRPr lang="en-US" sz="1100" dirty="0"/>
          </a:p>
          <a:p>
            <a:pPr lvl="0"/>
            <a:r>
              <a:rPr lang="en-US" sz="1100" dirty="0"/>
              <a:t>The law requires the Census Bureau to keep your information confidential.  Your responses are only used to produce statistics  </a:t>
            </a:r>
          </a:p>
          <a:p>
            <a:pPr lvl="0"/>
            <a:r>
              <a:rPr lang="en-US" sz="1100" dirty="0"/>
              <a:t>All Census Bureau workers take a legally binding, lifetime oath to protect your information.  Anyone who violates that oath could face jail time, a $250,000 fine, or both.</a:t>
            </a:r>
          </a:p>
        </p:txBody>
      </p:sp>
      <p:sp>
        <p:nvSpPr>
          <p:cNvPr id="4" name="Slide Number Placeholder 3"/>
          <p:cNvSpPr>
            <a:spLocks noGrp="1"/>
          </p:cNvSpPr>
          <p:nvPr>
            <p:ph type="sldNum" sz="quarter" idx="10"/>
          </p:nvPr>
        </p:nvSpPr>
        <p:spPr/>
        <p:txBody>
          <a:bodyPr/>
          <a:lstStyle/>
          <a:p>
            <a:fld id="{F6ABE983-5E90-4177-8809-68B4B1BD9BB8}" type="slidenum">
              <a:rPr lang="en-US" smtClean="0"/>
              <a:t>10</a:t>
            </a:fld>
            <a:endParaRPr lang="en-US" dirty="0"/>
          </a:p>
        </p:txBody>
      </p:sp>
    </p:spTree>
    <p:extLst>
      <p:ext uri="{BB962C8B-B14F-4D97-AF65-F5344CB8AC3E}">
        <p14:creationId xmlns:p14="http://schemas.microsoft.com/office/powerpoint/2010/main" val="514816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Let’s get started with the 2020 Census….</a:t>
            </a:r>
          </a:p>
          <a:p>
            <a:endParaRPr lang="en-US" sz="1100" dirty="0"/>
          </a:p>
          <a:p>
            <a:r>
              <a:rPr lang="en-US" sz="1100" dirty="0"/>
              <a:t>As I mentioned , the Census is mandated by the United States Constitution and has been around since 1790.  </a:t>
            </a:r>
          </a:p>
          <a:p>
            <a:endParaRPr lang="en-US" sz="1100" dirty="0"/>
          </a:p>
          <a:p>
            <a:r>
              <a:rPr lang="en-US" sz="1100" dirty="0"/>
              <a:t>In 1790, Thomas Jefferson was director of the first census.  Then In 1790, they only needed 650 enumerators to count 3.9 million residents in 13 states.  At the time New York City was the largest urban place with 33 thousand people.  </a:t>
            </a:r>
            <a:r>
              <a:rPr lang="en-US" sz="1100" dirty="0">
                <a:solidFill>
                  <a:srgbClr val="FF0000"/>
                </a:solidFill>
              </a:rPr>
              <a:t>In 2010, the Census Bureau needed about 635 thousand  enumerators to count a population of about 308 million people</a:t>
            </a:r>
          </a:p>
          <a:p>
            <a:endParaRPr lang="en-US" sz="1100" dirty="0"/>
          </a:p>
          <a:p>
            <a:r>
              <a:rPr lang="en-US" sz="1100" dirty="0"/>
              <a:t>To give you an idea of the magnitude of conducting a Census, A Census is the largest U.S. peacetime mobilization and operation conducted.</a:t>
            </a:r>
          </a:p>
          <a:p>
            <a:endParaRPr lang="en-US" sz="1100" dirty="0"/>
          </a:p>
          <a:p>
            <a:r>
              <a:rPr lang="en-US" sz="1100" dirty="0"/>
              <a:t>In 2020 we will be attempting to count over an estimated 330 million people in 140 million households. </a:t>
            </a:r>
          </a:p>
          <a:p>
            <a:endParaRPr lang="en-US" sz="1100" dirty="0"/>
          </a:p>
          <a:p>
            <a:pPr lvl="0"/>
            <a:r>
              <a:rPr lang="en-US" sz="1100" dirty="0"/>
              <a:t>The law requires the Census Bureau to keep your information confidential.  Your responses are only used to produce statistics  </a:t>
            </a:r>
          </a:p>
          <a:p>
            <a:pPr lvl="0"/>
            <a:r>
              <a:rPr lang="en-US" sz="1100" dirty="0"/>
              <a:t>All Census Bureau workers take a legally binding, lifetime oath to protect your information.  Anyone who violates that oath could face jail time, a $250,000 fine, or both.</a:t>
            </a:r>
          </a:p>
        </p:txBody>
      </p:sp>
      <p:sp>
        <p:nvSpPr>
          <p:cNvPr id="4" name="Slide Number Placeholder 3"/>
          <p:cNvSpPr>
            <a:spLocks noGrp="1"/>
          </p:cNvSpPr>
          <p:nvPr>
            <p:ph type="sldNum" sz="quarter" idx="10"/>
          </p:nvPr>
        </p:nvSpPr>
        <p:spPr/>
        <p:txBody>
          <a:bodyPr/>
          <a:lstStyle/>
          <a:p>
            <a:fld id="{F6ABE983-5E90-4177-8809-68B4B1BD9BB8}" type="slidenum">
              <a:rPr lang="en-US" smtClean="0"/>
              <a:t>11</a:t>
            </a:fld>
            <a:endParaRPr lang="en-US" dirty="0"/>
          </a:p>
        </p:txBody>
      </p:sp>
    </p:spTree>
    <p:extLst>
      <p:ext uri="{BB962C8B-B14F-4D97-AF65-F5344CB8AC3E}">
        <p14:creationId xmlns:p14="http://schemas.microsoft.com/office/powerpoint/2010/main" val="483621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6" y="862359"/>
            <a:ext cx="10240964" cy="1655762"/>
          </a:xfrm>
        </p:spPr>
        <p:txBody>
          <a:bodyPr anchor="ctr"/>
          <a:lstStyle>
            <a:lvl1pPr algn="l">
              <a:defRPr sz="4800" spc="60" baseline="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5" y="6283236"/>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7811986"/>
      </p:ext>
    </p:extLst>
  </p:cSld>
  <p:clrMapOvr>
    <a:masterClrMapping/>
  </p:clrMapOvr>
  <p:extLst>
    <p:ext uri="{DCECCB84-F9BA-43D5-87BE-67443E8EF086}">
      <p15:sldGuideLst xmlns:p15="http://schemas.microsoft.com/office/powerpoint/2012/main">
        <p15:guide id="1" orient="horz" pos="2112" userDrawn="1">
          <p15:clr>
            <a:srgbClr val="FBAE40"/>
          </p15:clr>
        </p15:guide>
        <p15:guide id="2" orient="horz" pos="17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Title &amp;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8" y="741791"/>
            <a:ext cx="6400800" cy="1325563"/>
          </a:xfrm>
        </p:spPr>
        <p:txBody>
          <a:bodyPr/>
          <a:lstStyle>
            <a:lvl1pPr>
              <a:defRPr spc="60" baseline="0">
                <a:solidFill>
                  <a:schemeClr val="accent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8948" y="2090139"/>
            <a:ext cx="6400800" cy="823912"/>
          </a:xfrm>
        </p:spPr>
        <p:txBody>
          <a:bodyPr anchor="b">
            <a:normAutofit/>
          </a:bodyPr>
          <a:lstStyle>
            <a:lvl1pPr marL="0" indent="0">
              <a:buNone/>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3537" y="2933101"/>
            <a:ext cx="6400800" cy="2735689"/>
          </a:xfrm>
        </p:spPr>
        <p:txBody>
          <a:bodyPr/>
          <a:lstStyle>
            <a:lvl1pPr>
              <a:lnSpc>
                <a:spcPts val="1750"/>
              </a:lnSpc>
              <a:defRPr sz="1400" b="0" spc="-20" baseline="0">
                <a:latin typeface="Calibri" panose="020F0502020204030204" pitchFamily="34" charset="0"/>
                <a:cs typeface="Calibri" panose="020F0502020204030204" pitchFamily="34" charset="0"/>
              </a:defRPr>
            </a:lvl1pPr>
            <a:lvl2pPr>
              <a:spcBef>
                <a:spcPts val="600"/>
              </a:spcBef>
              <a:defRPr sz="1200" spc="-20" baseline="0">
                <a:latin typeface="Calibri" panose="020F0502020204030204" pitchFamily="34" charset="0"/>
                <a:cs typeface="Calibri" panose="020F0502020204030204" pitchFamily="34" charset="0"/>
              </a:defRPr>
            </a:lvl2pPr>
            <a:lvl3pPr>
              <a:spcBef>
                <a:spcPts val="600"/>
              </a:spcBef>
              <a:defRPr sz="1200" spc="-20" baseline="0">
                <a:latin typeface="Calibri" panose="020F0502020204030204" pitchFamily="34" charset="0"/>
                <a:cs typeface="Calibri" panose="020F0502020204030204" pitchFamily="34" charset="0"/>
              </a:defRPr>
            </a:lvl3pPr>
            <a:lvl4pPr>
              <a:spcBef>
                <a:spcPts val="600"/>
              </a:spcBef>
              <a:defRPr sz="1200" spc="-20" baseline="0">
                <a:latin typeface="Calibri" panose="020F0502020204030204" pitchFamily="34" charset="0"/>
                <a:cs typeface="Calibri" panose="020F0502020204030204" pitchFamily="34" charset="0"/>
              </a:defRPr>
            </a:lvl4pPr>
            <a:lvl5pPr>
              <a:spcBef>
                <a:spcPts val="600"/>
              </a:spcBef>
              <a:defRPr sz="1200" spc="-2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6666D4D5-7B8E-4B5E-A380-71BC94FB88A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grpSp>
        <p:nvGrpSpPr>
          <p:cNvPr id="12" name="Group 11">
            <a:extLst>
              <a:ext uri="{FF2B5EF4-FFF2-40B4-BE49-F238E27FC236}">
                <a16:creationId xmlns:a16="http://schemas.microsoft.com/office/drawing/2014/main" id="{C0D0B430-7B0E-4B5F-9BB7-7EB3F8FA543B}"/>
              </a:ext>
            </a:extLst>
          </p:cNvPr>
          <p:cNvGrpSpPr/>
          <p:nvPr userDrawn="1"/>
        </p:nvGrpSpPr>
        <p:grpSpPr>
          <a:xfrm>
            <a:off x="10910889" y="5668965"/>
            <a:ext cx="1281112" cy="1188607"/>
            <a:chOff x="10910889" y="5668963"/>
            <a:chExt cx="1281112" cy="1188607"/>
          </a:xfrm>
        </p:grpSpPr>
        <p:sp>
          <p:nvSpPr>
            <p:cNvPr id="13" name="Rectangle 12">
              <a:extLst>
                <a:ext uri="{FF2B5EF4-FFF2-40B4-BE49-F238E27FC236}">
                  <a16:creationId xmlns:a16="http://schemas.microsoft.com/office/drawing/2014/main" id="{4BEF32CA-AF69-4062-A38E-3358CB82CCF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0EC2BE9B-8C85-4211-88DB-41BD75BA48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7" name="Footer Placeholder 16">
            <a:extLst>
              <a:ext uri="{FF2B5EF4-FFF2-40B4-BE49-F238E27FC236}">
                <a16:creationId xmlns:a16="http://schemas.microsoft.com/office/drawing/2014/main" id="{67D8B219-7E83-4EED-915C-3A47CA346F1C}"/>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8" name="Slide Number Placeholder 17">
            <a:extLst>
              <a:ext uri="{FF2B5EF4-FFF2-40B4-BE49-F238E27FC236}">
                <a16:creationId xmlns:a16="http://schemas.microsoft.com/office/drawing/2014/main" id="{8BE6E05C-801E-40C0-BC0C-8AC371F58039}"/>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8044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 Title &amp;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91"/>
            <a:ext cx="6400800" cy="1325563"/>
          </a:xfrm>
        </p:spPr>
        <p:txBody>
          <a:bodyPr/>
          <a:lstStyle>
            <a:lvl1pPr>
              <a:defRPr spc="60" baseline="0">
                <a:solidFill>
                  <a:schemeClr val="accent3"/>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5"/>
            <a:ext cx="6400800" cy="2735689"/>
          </a:xfrm>
        </p:spPr>
        <p:txBody>
          <a:bodyPr/>
          <a:lstStyle>
            <a:lvl1pPr>
              <a:lnSpc>
                <a:spcPts val="1750"/>
              </a:lnSpc>
              <a:defRPr sz="1400" b="0" baseline="0">
                <a:latin typeface="Calibri" panose="020F0502020204030204" pitchFamily="34" charset="0"/>
                <a:cs typeface="Calibri" panose="020F0502020204030204" pitchFamily="34" charset="0"/>
              </a:defRPr>
            </a:lvl1pPr>
            <a:lvl2pPr>
              <a:spcBef>
                <a:spcPts val="600"/>
              </a:spcBef>
              <a:defRPr sz="1200" baseline="0">
                <a:latin typeface="Calibri" panose="020F0502020204030204" pitchFamily="34" charset="0"/>
                <a:cs typeface="Calibri" panose="020F0502020204030204" pitchFamily="34" charset="0"/>
              </a:defRPr>
            </a:lvl2pPr>
            <a:lvl3pPr>
              <a:spcBef>
                <a:spcPts val="600"/>
              </a:spcBef>
              <a:defRPr sz="1200" baseline="0">
                <a:latin typeface="Calibri" panose="020F0502020204030204" pitchFamily="34" charset="0"/>
                <a:cs typeface="Calibri" panose="020F0502020204030204" pitchFamily="34" charset="0"/>
              </a:defRPr>
            </a:lvl3pPr>
            <a:lvl4pPr>
              <a:spcBef>
                <a:spcPts val="600"/>
              </a:spcBef>
              <a:defRPr sz="1200" baseline="0">
                <a:latin typeface="Calibri" panose="020F0502020204030204" pitchFamily="34" charset="0"/>
                <a:cs typeface="Calibri" panose="020F0502020204030204" pitchFamily="34" charset="0"/>
              </a:defRPr>
            </a:lvl4pPr>
            <a:lvl5pPr>
              <a:spcBef>
                <a:spcPts val="600"/>
              </a:spcBef>
              <a:defRPr sz="120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a16="http://schemas.microsoft.com/office/drawing/2014/main" id="{A6E556C2-B159-418C-88D2-51B27699A4A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grpSp>
        <p:nvGrpSpPr>
          <p:cNvPr id="16" name="Group 15">
            <a:extLst>
              <a:ext uri="{FF2B5EF4-FFF2-40B4-BE49-F238E27FC236}">
                <a16:creationId xmlns:a16="http://schemas.microsoft.com/office/drawing/2014/main" id="{0F8AD144-028E-4AF9-9D03-30467FF62333}"/>
              </a:ext>
            </a:extLst>
          </p:cNvPr>
          <p:cNvGrpSpPr/>
          <p:nvPr userDrawn="1"/>
        </p:nvGrpSpPr>
        <p:grpSpPr>
          <a:xfrm>
            <a:off x="10910889" y="5668965"/>
            <a:ext cx="1281112" cy="1188607"/>
            <a:chOff x="10910889" y="5668963"/>
            <a:chExt cx="1281112" cy="1188607"/>
          </a:xfrm>
        </p:grpSpPr>
        <p:sp>
          <p:nvSpPr>
            <p:cNvPr id="17" name="Rectangle 16">
              <a:extLst>
                <a:ext uri="{FF2B5EF4-FFF2-40B4-BE49-F238E27FC236}">
                  <a16:creationId xmlns:a16="http://schemas.microsoft.com/office/drawing/2014/main" id="{E0394F07-9AE2-471B-8510-29268744E1D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a:extLst>
                <a:ext uri="{FF2B5EF4-FFF2-40B4-BE49-F238E27FC236}">
                  <a16:creationId xmlns:a16="http://schemas.microsoft.com/office/drawing/2014/main" id="{036DA6D5-0DC1-4631-BCAC-DBB3BAE783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46A3E3BD-7D55-4999-8EB9-4C0E68BEB02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DF58777F-D8D1-4360-995F-1B9875FF042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95624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 Title &amp;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91"/>
            <a:ext cx="6400800" cy="1325563"/>
          </a:xfrm>
        </p:spPr>
        <p:txBody>
          <a:bodyPr/>
          <a:lstStyle>
            <a:lvl1pPr>
              <a:defRPr spc="60" baseline="0">
                <a:solidFill>
                  <a:schemeClr val="accent6"/>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5"/>
            <a:ext cx="6400800" cy="2735689"/>
          </a:xfrm>
        </p:spPr>
        <p:txBody>
          <a:bodyPr/>
          <a:lstStyle>
            <a:lvl1pPr>
              <a:lnSpc>
                <a:spcPts val="1750"/>
              </a:lnSpc>
              <a:defRPr sz="1400" b="0">
                <a:latin typeface="Calibri" panose="020F0502020204030204" pitchFamily="34" charset="0"/>
                <a:cs typeface="Calibri" panose="020F0502020204030204" pitchFamily="34" charset="0"/>
              </a:defRPr>
            </a:lvl1pPr>
            <a:lvl2pPr>
              <a:spcBef>
                <a:spcPts val="600"/>
              </a:spcBef>
              <a:defRPr sz="1200">
                <a:latin typeface="Calibri" panose="020F0502020204030204" pitchFamily="34" charset="0"/>
                <a:cs typeface="Calibri" panose="020F0502020204030204" pitchFamily="34" charset="0"/>
              </a:defRPr>
            </a:lvl2pPr>
            <a:lvl3pPr>
              <a:spcBef>
                <a:spcPts val="600"/>
              </a:spcBef>
              <a:defRPr sz="1200">
                <a:latin typeface="Calibri" panose="020F0502020204030204" pitchFamily="34" charset="0"/>
                <a:cs typeface="Calibri" panose="020F0502020204030204" pitchFamily="34" charset="0"/>
              </a:defRPr>
            </a:lvl3pPr>
            <a:lvl4pPr>
              <a:spcBef>
                <a:spcPts val="600"/>
              </a:spcBef>
              <a:defRPr sz="1200">
                <a:latin typeface="Calibri" panose="020F0502020204030204" pitchFamily="34" charset="0"/>
                <a:cs typeface="Calibri" panose="020F0502020204030204" pitchFamily="34" charset="0"/>
              </a:defRPr>
            </a:lvl4pPr>
            <a:lvl5pPr>
              <a:spcBef>
                <a:spcPts val="600"/>
              </a:spcBef>
              <a:defRPr sz="12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 name="Group 14">
            <a:extLst>
              <a:ext uri="{FF2B5EF4-FFF2-40B4-BE49-F238E27FC236}">
                <a16:creationId xmlns:a16="http://schemas.microsoft.com/office/drawing/2014/main" id="{2324B20E-5C69-47EA-9DA6-89619C0E91CB}"/>
              </a:ext>
            </a:extLst>
          </p:cNvPr>
          <p:cNvGrpSpPr/>
          <p:nvPr userDrawn="1"/>
        </p:nvGrpSpPr>
        <p:grpSpPr>
          <a:xfrm>
            <a:off x="10910889" y="5668965"/>
            <a:ext cx="1281112" cy="1188607"/>
            <a:chOff x="10910889" y="5668963"/>
            <a:chExt cx="1281112" cy="1188607"/>
          </a:xfrm>
        </p:grpSpPr>
        <p:sp>
          <p:nvSpPr>
            <p:cNvPr id="16" name="Rectangle 15">
              <a:extLst>
                <a:ext uri="{FF2B5EF4-FFF2-40B4-BE49-F238E27FC236}">
                  <a16:creationId xmlns:a16="http://schemas.microsoft.com/office/drawing/2014/main" id="{8854D9C2-AC0A-41D7-90F3-291E62F2C221}"/>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9EA32F3F-6A74-434D-B507-5592222B14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8" name="Picture 17">
            <a:extLst>
              <a:ext uri="{FF2B5EF4-FFF2-40B4-BE49-F238E27FC236}">
                <a16:creationId xmlns:a16="http://schemas.microsoft.com/office/drawing/2014/main" id="{FA7FF34E-36E1-40E8-91AB-F00AD4BD3B3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
        <p:nvSpPr>
          <p:cNvPr id="5" name="Footer Placeholder 4">
            <a:extLst>
              <a:ext uri="{FF2B5EF4-FFF2-40B4-BE49-F238E27FC236}">
                <a16:creationId xmlns:a16="http://schemas.microsoft.com/office/drawing/2014/main" id="{50FA5EA8-C67B-4366-92D3-3315A555066C}"/>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313D0653-8891-45D6-916F-443B729E5947}"/>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858740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vider-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6" y="1058863"/>
            <a:ext cx="10240964" cy="1655762"/>
          </a:xfrm>
        </p:spPr>
        <p:txBody>
          <a:bodyPr anchor="b"/>
          <a:lstStyle>
            <a:lvl1pPr algn="l">
              <a:defRPr sz="4800" spc="60" baseline="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6"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F9DD796A-F622-48E6-BAB6-8954EED494A3}"/>
              </a:ext>
            </a:extLst>
          </p:cNvPr>
          <p:cNvSpPr/>
          <p:nvPr userDrawn="1"/>
        </p:nvSpPr>
        <p:spPr>
          <a:xfrm>
            <a:off x="1018905" y="6283236"/>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5166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vider-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6" y="1058863"/>
            <a:ext cx="10240964" cy="1655762"/>
          </a:xfrm>
        </p:spPr>
        <p:txBody>
          <a:bodyPr anchor="b"/>
          <a:lstStyle>
            <a:lvl1pPr algn="l">
              <a:defRPr sz="4800" spc="60" baseline="0">
                <a:solidFill>
                  <a:schemeClr val="accent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6"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3A174E65-3AEB-4DA9-B498-C87D051D284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grpSp>
        <p:nvGrpSpPr>
          <p:cNvPr id="12" name="Group 11">
            <a:extLst>
              <a:ext uri="{FF2B5EF4-FFF2-40B4-BE49-F238E27FC236}">
                <a16:creationId xmlns:a16="http://schemas.microsoft.com/office/drawing/2014/main" id="{D5CE6D60-C148-4C6B-8EA1-55C1D1374CAD}"/>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0210EC05-CC1E-4A78-B459-9243BE04F2E9}"/>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5DD83A96-2042-4BC8-BB16-3155F5E146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04BBA029-6AF2-478D-80FB-0DBFB5907644}"/>
              </a:ext>
            </a:extLst>
          </p:cNvPr>
          <p:cNvSpPr/>
          <p:nvPr userDrawn="1"/>
        </p:nvSpPr>
        <p:spPr>
          <a:xfrm>
            <a:off x="1018905" y="6283236"/>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4793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vider-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6" y="1058863"/>
            <a:ext cx="10240964" cy="1655762"/>
          </a:xfrm>
        </p:spPr>
        <p:txBody>
          <a:bodyPr anchor="b"/>
          <a:lstStyle>
            <a:lvl1pPr algn="l">
              <a:defRPr sz="4800" spc="60" baseline="0">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6"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5DD58402-143E-48B4-8A50-A95C9B7B2F9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grpSp>
        <p:nvGrpSpPr>
          <p:cNvPr id="17" name="Group 16">
            <a:extLst>
              <a:ext uri="{FF2B5EF4-FFF2-40B4-BE49-F238E27FC236}">
                <a16:creationId xmlns:a16="http://schemas.microsoft.com/office/drawing/2014/main" id="{2370C17E-BBB4-4EFF-A766-B15315134A52}"/>
              </a:ext>
            </a:extLst>
          </p:cNvPr>
          <p:cNvGrpSpPr/>
          <p:nvPr userDrawn="1"/>
        </p:nvGrpSpPr>
        <p:grpSpPr>
          <a:xfrm>
            <a:off x="10910889" y="5668965"/>
            <a:ext cx="1281112" cy="1188607"/>
            <a:chOff x="10910889" y="5668963"/>
            <a:chExt cx="1281112" cy="1188607"/>
          </a:xfrm>
        </p:grpSpPr>
        <p:sp>
          <p:nvSpPr>
            <p:cNvPr id="16" name="Rectangle 15">
              <a:extLst>
                <a:ext uri="{FF2B5EF4-FFF2-40B4-BE49-F238E27FC236}">
                  <a16:creationId xmlns:a16="http://schemas.microsoft.com/office/drawing/2014/main" id="{CEE50C69-2149-431B-A72F-89CC01A78D1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103916D9-9F79-4B6A-8F09-36FBF72B3A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6" name="Rectangle 25">
            <a:extLst>
              <a:ext uri="{FF2B5EF4-FFF2-40B4-BE49-F238E27FC236}">
                <a16:creationId xmlns:a16="http://schemas.microsoft.com/office/drawing/2014/main" id="{B97AA0DD-D696-4513-A9F2-27B503B322B8}"/>
              </a:ext>
            </a:extLst>
          </p:cNvPr>
          <p:cNvSpPr/>
          <p:nvPr userDrawn="1"/>
        </p:nvSpPr>
        <p:spPr>
          <a:xfrm>
            <a:off x="1018905" y="6283236"/>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6529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vider-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6" y="1058863"/>
            <a:ext cx="10240964" cy="1655762"/>
          </a:xfrm>
        </p:spPr>
        <p:txBody>
          <a:bodyPr anchor="b"/>
          <a:lstStyle>
            <a:lvl1pPr algn="l">
              <a:defRPr sz="4800" spc="60" baseline="0">
                <a:solidFill>
                  <a:schemeClr val="accent6"/>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6"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1" name="Group 10">
            <a:extLst>
              <a:ext uri="{FF2B5EF4-FFF2-40B4-BE49-F238E27FC236}">
                <a16:creationId xmlns:a16="http://schemas.microsoft.com/office/drawing/2014/main" id="{0A716230-CCC0-44AB-9C40-FE869AA7BA19}"/>
              </a:ext>
            </a:extLst>
          </p:cNvPr>
          <p:cNvGrpSpPr/>
          <p:nvPr userDrawn="1"/>
        </p:nvGrpSpPr>
        <p:grpSpPr>
          <a:xfrm>
            <a:off x="10910889" y="5668965"/>
            <a:ext cx="1281112" cy="1188607"/>
            <a:chOff x="10910889" y="5668963"/>
            <a:chExt cx="1281112" cy="1188607"/>
          </a:xfrm>
        </p:grpSpPr>
        <p:sp>
          <p:nvSpPr>
            <p:cNvPr id="12" name="Rectangle 11">
              <a:extLst>
                <a:ext uri="{FF2B5EF4-FFF2-40B4-BE49-F238E27FC236}">
                  <a16:creationId xmlns:a16="http://schemas.microsoft.com/office/drawing/2014/main" id="{4DF84A93-9520-4FD9-BF26-CD7E9AE7AAD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85B937BA-63FB-451C-870C-97F819C8E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21" name="Picture 20">
            <a:extLst>
              <a:ext uri="{FF2B5EF4-FFF2-40B4-BE49-F238E27FC236}">
                <a16:creationId xmlns:a16="http://schemas.microsoft.com/office/drawing/2014/main" id="{A690AE51-04D4-420B-9EE0-E38637205A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
        <p:nvSpPr>
          <p:cNvPr id="22" name="Rectangle 21">
            <a:extLst>
              <a:ext uri="{FF2B5EF4-FFF2-40B4-BE49-F238E27FC236}">
                <a16:creationId xmlns:a16="http://schemas.microsoft.com/office/drawing/2014/main" id="{98B64B58-2DD9-49FB-AFD1-234C347355DA}"/>
              </a:ext>
            </a:extLst>
          </p:cNvPr>
          <p:cNvSpPr/>
          <p:nvPr userDrawn="1"/>
        </p:nvSpPr>
        <p:spPr>
          <a:xfrm>
            <a:off x="1018905" y="6283236"/>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2475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3 Text &amp; Pictur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2" y="82143"/>
            <a:ext cx="10707189" cy="1325563"/>
          </a:xfrm>
        </p:spPr>
        <p:txBody>
          <a:bodyPr/>
          <a:lstStyle>
            <a:lvl1pPr>
              <a:defRPr spc="60" baseline="0">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7"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8" y="1574673"/>
            <a:ext cx="3466919" cy="1188720"/>
          </a:xfrm>
        </p:spPr>
        <p:txBody>
          <a:bodyPr/>
          <a:lstStyle>
            <a:lvl1pPr>
              <a:defRPr spc="40" baseline="0">
                <a:latin typeface="Calibri" panose="020F0502020204030204" pitchFamily="34" charset="0"/>
                <a:cs typeface="Calibri" panose="020F0502020204030204" pitchFamily="34" charset="0"/>
              </a:defRPr>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5"/>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8"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1" cy="2674937"/>
          </a:xfrm>
        </p:spPr>
        <p:txBody>
          <a:bodyPr/>
          <a:lstStyle/>
          <a:p>
            <a:r>
              <a:rPr lang="en-US"/>
              <a:t>Click icon to add picture</a:t>
            </a:r>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B55A38CA-24B8-4D96-905F-F3118C02640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spTree>
    <p:extLst>
      <p:ext uri="{BB962C8B-B14F-4D97-AF65-F5344CB8AC3E}">
        <p14:creationId xmlns:p14="http://schemas.microsoft.com/office/powerpoint/2010/main" val="986943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3 Text &amp; Pictur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2" y="82143"/>
            <a:ext cx="10707189" cy="1325563"/>
          </a:xfrm>
        </p:spPr>
        <p:txBody>
          <a:bodyPr/>
          <a:lstStyle>
            <a:lvl1pPr>
              <a:defRPr spc="60" baseline="0">
                <a:solidFill>
                  <a:schemeClr val="accent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7"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8"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5"/>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8"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1" cy="2674937"/>
          </a:xfrm>
        </p:spPr>
        <p:txBody>
          <a:bodyPr/>
          <a:lstStyle/>
          <a:p>
            <a:r>
              <a:rPr lang="en-US"/>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CBB101B8-D628-4355-8646-9535BBB3468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spTree>
    <p:extLst>
      <p:ext uri="{BB962C8B-B14F-4D97-AF65-F5344CB8AC3E}">
        <p14:creationId xmlns:p14="http://schemas.microsoft.com/office/powerpoint/2010/main" val="2765970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3 Text &amp; Pictur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2" y="82143"/>
            <a:ext cx="10707189" cy="1325563"/>
          </a:xfrm>
        </p:spPr>
        <p:txBody>
          <a:bodyPr/>
          <a:lstStyle>
            <a:lvl1pPr>
              <a:defRPr spc="60" baseline="0">
                <a:solidFill>
                  <a:schemeClr val="accent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7"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8"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5"/>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8"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1" cy="2674937"/>
          </a:xfrm>
        </p:spPr>
        <p:txBody>
          <a:bodyPr/>
          <a:lstStyle/>
          <a:p>
            <a:r>
              <a:rPr lang="en-US"/>
              <a:t>Click icon to add picture</a:t>
            </a:r>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C32857DD-1015-4F78-B3F4-C9C9C0FA1B0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spTree>
    <p:extLst>
      <p:ext uri="{BB962C8B-B14F-4D97-AF65-F5344CB8AC3E}">
        <p14:creationId xmlns:p14="http://schemas.microsoft.com/office/powerpoint/2010/main" val="155175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6" y="862359"/>
            <a:ext cx="10240964" cy="1655762"/>
          </a:xfrm>
        </p:spPr>
        <p:txBody>
          <a:bodyPr anchor="ctr"/>
          <a:lstStyle>
            <a:lvl1pPr algn="l">
              <a:defRPr sz="4800" spc="60" baseline="0">
                <a:solidFill>
                  <a:schemeClr val="accent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5" y="6283236"/>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CC28CF4-64A9-4A10-A3F8-8486FB06D26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spTree>
    <p:extLst>
      <p:ext uri="{BB962C8B-B14F-4D97-AF65-F5344CB8AC3E}">
        <p14:creationId xmlns:p14="http://schemas.microsoft.com/office/powerpoint/2010/main" val="527509995"/>
      </p:ext>
    </p:extLst>
  </p:cSld>
  <p:clrMapOvr>
    <a:masterClrMapping/>
  </p:clrMapOvr>
  <p:extLst>
    <p:ext uri="{DCECCB84-F9BA-43D5-87BE-67443E8EF086}">
      <p15:sldGuideLst xmlns:p15="http://schemas.microsoft.com/office/powerpoint/2012/main">
        <p15:guide id="1" orient="horz" pos="2112" userDrawn="1">
          <p15:clr>
            <a:srgbClr val="FBAE40"/>
          </p15:clr>
        </p15:guide>
        <p15:guide id="2" orient="horz" pos="17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3 Text &amp; Pictur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2" y="82143"/>
            <a:ext cx="10707189" cy="1325563"/>
          </a:xfrm>
        </p:spPr>
        <p:txBody>
          <a:bodyPr/>
          <a:lstStyle>
            <a:lvl1pPr>
              <a:defRPr spc="60" baseline="0">
                <a:solidFill>
                  <a:schemeClr val="accent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7"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8"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5"/>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2" name="Picture 11">
            <a:extLst>
              <a:ext uri="{FF2B5EF4-FFF2-40B4-BE49-F238E27FC236}">
                <a16:creationId xmlns:a16="http://schemas.microsoft.com/office/drawing/2014/main" id="{CFEE9956-DD3A-4817-A224-F77B7D782EA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8"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1" cy="2674937"/>
          </a:xfrm>
        </p:spPr>
        <p:txBody>
          <a:bodyPr/>
          <a:lstStyle/>
          <a:p>
            <a:r>
              <a:rPr lang="en-US"/>
              <a:t>Click icon to add picture</a:t>
            </a:r>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423966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Left Text &amp; Picture-Blu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1" y="723900"/>
            <a:ext cx="5184775" cy="4675188"/>
          </a:xfrm>
        </p:spPr>
        <p:txBody>
          <a:bodyPr/>
          <a:lstStyle/>
          <a:p>
            <a:r>
              <a:rPr lang="en-US"/>
              <a:t>Click icon to add picture</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7" y="735242"/>
            <a:ext cx="5830387" cy="1325563"/>
          </a:xfrm>
        </p:spPr>
        <p:txBody>
          <a:bodyPr/>
          <a:lstStyle>
            <a:lvl1pPr>
              <a:defRPr spc="6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80"/>
            <a:ext cx="5582131"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ACAE3D7F-2B7C-44F1-BCB3-9C9015CEFD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71119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Left Text &amp; Picture-Teal">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1" y="723900"/>
            <a:ext cx="5184775" cy="4675188"/>
          </a:xfrm>
        </p:spPr>
        <p:txBody>
          <a:bodyPr/>
          <a:lstStyle/>
          <a:p>
            <a:r>
              <a:rPr lang="en-US"/>
              <a:t>Click icon to add picture</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7" y="735242"/>
            <a:ext cx="5830387" cy="1325563"/>
          </a:xfrm>
        </p:spPr>
        <p:txBody>
          <a:bodyPr/>
          <a:lstStyle>
            <a:lvl1pPr>
              <a:defRPr spc="60" baseline="0">
                <a:solidFill>
                  <a:schemeClr val="accent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80"/>
            <a:ext cx="5582131"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5A25CF9F-220B-40F9-B4C7-4939405D647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spTree>
    <p:extLst>
      <p:ext uri="{BB962C8B-B14F-4D97-AF65-F5344CB8AC3E}">
        <p14:creationId xmlns:p14="http://schemas.microsoft.com/office/powerpoint/2010/main" val="2803122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Left Text &amp; Picture-Red">
    <p:bg>
      <p:bgPr>
        <a:solidFill>
          <a:schemeClr val="accent3"/>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1" y="723900"/>
            <a:ext cx="5184775" cy="4675188"/>
          </a:xfrm>
        </p:spPr>
        <p:txBody>
          <a:bodyPr/>
          <a:lstStyle/>
          <a:p>
            <a:r>
              <a:rPr lang="en-US"/>
              <a:t>Click icon to add picture</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7" y="735242"/>
            <a:ext cx="5830387" cy="1325563"/>
          </a:xfrm>
        </p:spPr>
        <p:txBody>
          <a:bodyPr/>
          <a:lstStyle>
            <a:lvl1pPr>
              <a:defRPr spc="60" baseline="0">
                <a:solidFill>
                  <a:schemeClr val="accent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80"/>
            <a:ext cx="5582131"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81C55D88-784A-4006-B2B7-8F39417CD5C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spTree>
    <p:extLst>
      <p:ext uri="{BB962C8B-B14F-4D97-AF65-F5344CB8AC3E}">
        <p14:creationId xmlns:p14="http://schemas.microsoft.com/office/powerpoint/2010/main" val="3559608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eft Text &amp; Picture-Green">
    <p:bg>
      <p:bgPr>
        <a:solidFill>
          <a:schemeClr val="accent4"/>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1" y="723900"/>
            <a:ext cx="5184775" cy="4675188"/>
          </a:xfrm>
        </p:spPr>
        <p:txBody>
          <a:bodyPr/>
          <a:lstStyle/>
          <a:p>
            <a:r>
              <a:rPr lang="en-US"/>
              <a:t>Click icon to add picture</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7" y="735242"/>
            <a:ext cx="5830387" cy="1325563"/>
          </a:xfrm>
        </p:spPr>
        <p:txBody>
          <a:bodyPr/>
          <a:lstStyle>
            <a:lvl1pPr>
              <a:defRPr spc="60" baseline="0">
                <a:solidFill>
                  <a:schemeClr val="accent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80"/>
            <a:ext cx="5582131"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170B2B84-363C-4D17-8764-77C36E95E11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Tree>
    <p:extLst>
      <p:ext uri="{BB962C8B-B14F-4D97-AF65-F5344CB8AC3E}">
        <p14:creationId xmlns:p14="http://schemas.microsoft.com/office/powerpoint/2010/main" val="566364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only-Blue">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a:t>Click icon to add picture</a:t>
            </a:r>
          </a:p>
        </p:txBody>
      </p:sp>
      <p:pic>
        <p:nvPicPr>
          <p:cNvPr id="12" name="Picture 11">
            <a:extLst>
              <a:ext uri="{FF2B5EF4-FFF2-40B4-BE49-F238E27FC236}">
                <a16:creationId xmlns:a16="http://schemas.microsoft.com/office/drawing/2014/main" id="{0E2F4232-6841-474A-BD6A-F4DE2F232EC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E7C3CF12-5271-4E88-B4B7-29364CE4F354}"/>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43FA8D6E-5006-42A5-805B-A1540417783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1A4EBCB1-0E8C-4C44-B8D1-B7704D1AC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77B3255C-6C14-4AA6-A5C2-043732116831}"/>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2ABE8458-5B23-4B39-967C-93D029470616}"/>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719197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only-Teal">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a:t>Click icon to add picture</a:t>
            </a:r>
            <a:endParaRPr lang="en-US" dirty="0"/>
          </a:p>
        </p:txBody>
      </p:sp>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5"/>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2" name="Footer Placeholder 11">
            <a:extLst>
              <a:ext uri="{FF2B5EF4-FFF2-40B4-BE49-F238E27FC236}">
                <a16:creationId xmlns:a16="http://schemas.microsoft.com/office/drawing/2014/main" id="{01AB6E27-9934-4A1F-BED0-1C33804133CC}"/>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3" name="Slide Number Placeholder 12">
            <a:extLst>
              <a:ext uri="{FF2B5EF4-FFF2-40B4-BE49-F238E27FC236}">
                <a16:creationId xmlns:a16="http://schemas.microsoft.com/office/drawing/2014/main" id="{037C6B79-45C2-4C2D-96F4-BC9FBACA5A2A}"/>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555229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only-Red">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a:t>Click icon to add picture</a:t>
            </a:r>
          </a:p>
        </p:txBody>
      </p:sp>
      <p:pic>
        <p:nvPicPr>
          <p:cNvPr id="12" name="Picture 11">
            <a:extLst>
              <a:ext uri="{FF2B5EF4-FFF2-40B4-BE49-F238E27FC236}">
                <a16:creationId xmlns:a16="http://schemas.microsoft.com/office/drawing/2014/main" id="{DFF2B610-55D0-41DD-92F8-7A2660F1187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grpSp>
        <p:nvGrpSpPr>
          <p:cNvPr id="13" name="Group 12">
            <a:extLst>
              <a:ext uri="{FF2B5EF4-FFF2-40B4-BE49-F238E27FC236}">
                <a16:creationId xmlns:a16="http://schemas.microsoft.com/office/drawing/2014/main" id="{99533E50-7322-43E4-87D4-6FF77C02D787}"/>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4E2C95C0-C429-4397-A138-08903A367561}"/>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12F2B6E4-A700-47F3-85BB-5B7FF96AE8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1C71F76-F689-4CD7-997B-954BD8090E07}"/>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D519FAB-F9CC-4334-8193-81B85DDC0A73}"/>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705354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only-Green">
    <p:bg>
      <p:bgPr>
        <a:solidFill>
          <a:schemeClr val="accent4"/>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a:t>Click icon to add picture</a:t>
            </a:r>
          </a:p>
        </p:txBody>
      </p:sp>
      <p:grpSp>
        <p:nvGrpSpPr>
          <p:cNvPr id="12" name="Group 11">
            <a:extLst>
              <a:ext uri="{FF2B5EF4-FFF2-40B4-BE49-F238E27FC236}">
                <a16:creationId xmlns:a16="http://schemas.microsoft.com/office/drawing/2014/main" id="{C0DB1B7F-307C-46AE-89D8-B226EE00E847}"/>
              </a:ext>
            </a:extLst>
          </p:cNvPr>
          <p:cNvGrpSpPr/>
          <p:nvPr userDrawn="1"/>
        </p:nvGrpSpPr>
        <p:grpSpPr>
          <a:xfrm>
            <a:off x="10910889" y="5668965"/>
            <a:ext cx="1281112" cy="1188607"/>
            <a:chOff x="10910889" y="5668963"/>
            <a:chExt cx="1281112" cy="1188607"/>
          </a:xfrm>
        </p:grpSpPr>
        <p:sp>
          <p:nvSpPr>
            <p:cNvPr id="13" name="Rectangle 12">
              <a:extLst>
                <a:ext uri="{FF2B5EF4-FFF2-40B4-BE49-F238E27FC236}">
                  <a16:creationId xmlns:a16="http://schemas.microsoft.com/office/drawing/2014/main" id="{9AE4BBB7-BCBD-44AE-9ECD-B2C2A7A8564C}"/>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0DCD47EC-C3FB-41DA-9DB8-9A51C21E76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3565F273-2816-479E-9939-940B7E156E1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
        <p:nvSpPr>
          <p:cNvPr id="5" name="Footer Placeholder 4">
            <a:extLst>
              <a:ext uri="{FF2B5EF4-FFF2-40B4-BE49-F238E27FC236}">
                <a16:creationId xmlns:a16="http://schemas.microsoft.com/office/drawing/2014/main" id="{B761E179-80EF-4897-A3F2-C22D24CE8D0A}"/>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7EA53351-5447-4D4E-85EC-ECBF1AF689EB}"/>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607157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6"/>
            <a:ext cx="10707189" cy="1325563"/>
          </a:xfrm>
        </p:spPr>
        <p:txBody>
          <a:bodyPr/>
          <a:lstStyle>
            <a:lvl1pPr>
              <a:defRPr>
                <a:solidFill>
                  <a:schemeClr val="accent1"/>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78D0480C-D0F0-4D64-91F7-253C93EA69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1" name="Group 10">
            <a:extLst>
              <a:ext uri="{FF2B5EF4-FFF2-40B4-BE49-F238E27FC236}">
                <a16:creationId xmlns:a16="http://schemas.microsoft.com/office/drawing/2014/main" id="{2DC6D3C9-6C92-4E30-9A17-99F65DB4D299}"/>
              </a:ext>
            </a:extLst>
          </p:cNvPr>
          <p:cNvGrpSpPr/>
          <p:nvPr userDrawn="1"/>
        </p:nvGrpSpPr>
        <p:grpSpPr>
          <a:xfrm>
            <a:off x="10910889" y="5668965"/>
            <a:ext cx="1281112" cy="1188607"/>
            <a:chOff x="10910889" y="5668963"/>
            <a:chExt cx="1281112" cy="1188607"/>
          </a:xfrm>
        </p:grpSpPr>
        <p:sp>
          <p:nvSpPr>
            <p:cNvPr id="12" name="Rectangle 11">
              <a:extLst>
                <a:ext uri="{FF2B5EF4-FFF2-40B4-BE49-F238E27FC236}">
                  <a16:creationId xmlns:a16="http://schemas.microsoft.com/office/drawing/2014/main" id="{55001050-7ABC-4538-9DD1-EDD54675A790}"/>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a:extLst>
                <a:ext uri="{FF2B5EF4-FFF2-40B4-BE49-F238E27FC236}">
                  <a16:creationId xmlns:a16="http://schemas.microsoft.com/office/drawing/2014/main" id="{EC3EE77B-3F02-437B-89D4-A144513ABB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425EF643-ACB6-49DE-99F2-122CA76F9200}"/>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A4A0623B-63CD-47FB-83FB-AC9D4A8A10E5}"/>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27455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6" y="862359"/>
            <a:ext cx="10240964" cy="1655762"/>
          </a:xfrm>
        </p:spPr>
        <p:txBody>
          <a:bodyPr anchor="ctr"/>
          <a:lstStyle>
            <a:lvl1pPr algn="l">
              <a:defRPr sz="4800" spc="60" baseline="0">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5" y="6283236"/>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383A295C-2DC0-4B28-B19C-4099FCDCF23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spTree>
    <p:extLst>
      <p:ext uri="{BB962C8B-B14F-4D97-AF65-F5344CB8AC3E}">
        <p14:creationId xmlns:p14="http://schemas.microsoft.com/office/powerpoint/2010/main" val="665759991"/>
      </p:ext>
    </p:extLst>
  </p:cSld>
  <p:clrMapOvr>
    <a:masterClrMapping/>
  </p:clrMapOvr>
  <p:extLst>
    <p:ext uri="{DCECCB84-F9BA-43D5-87BE-67443E8EF086}">
      <p15:sldGuideLst xmlns:p15="http://schemas.microsoft.com/office/powerpoint/2012/main">
        <p15:guide id="1" orient="horz" pos="2112" userDrawn="1">
          <p15:clr>
            <a:srgbClr val="FBAE40"/>
          </p15:clr>
        </p15:guide>
        <p15:guide id="2" orient="horz" pos="177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6"/>
            <a:ext cx="10707189" cy="1325563"/>
          </a:xfrm>
        </p:spPr>
        <p:txBody>
          <a:bodyPr/>
          <a:lstStyle>
            <a:lvl1pPr>
              <a:defRPr>
                <a:solidFill>
                  <a:schemeClr val="accent5"/>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3403CA97-0323-4929-B4B0-48C22FE9C76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grpSp>
        <p:nvGrpSpPr>
          <p:cNvPr id="11" name="Group 10">
            <a:extLst>
              <a:ext uri="{FF2B5EF4-FFF2-40B4-BE49-F238E27FC236}">
                <a16:creationId xmlns:a16="http://schemas.microsoft.com/office/drawing/2014/main" id="{88F04A9F-F5D6-476A-9430-C3F567740C80}"/>
              </a:ext>
            </a:extLst>
          </p:cNvPr>
          <p:cNvGrpSpPr/>
          <p:nvPr userDrawn="1"/>
        </p:nvGrpSpPr>
        <p:grpSpPr>
          <a:xfrm>
            <a:off x="10910889" y="5668965"/>
            <a:ext cx="1281112" cy="1188607"/>
            <a:chOff x="10910889" y="5668963"/>
            <a:chExt cx="1281112" cy="1188607"/>
          </a:xfrm>
        </p:grpSpPr>
        <p:sp>
          <p:nvSpPr>
            <p:cNvPr id="12" name="Rectangle 11">
              <a:extLst>
                <a:ext uri="{FF2B5EF4-FFF2-40B4-BE49-F238E27FC236}">
                  <a16:creationId xmlns:a16="http://schemas.microsoft.com/office/drawing/2014/main" id="{30D5D03F-619B-46AB-BA94-83D6CCD258BA}"/>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F19A46EE-D912-4DE1-BDC0-5262FDFD58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65899BB5-6137-4F73-9841-E37D1B210038}"/>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AA50B008-20D9-4672-B91C-E5DCAD4F1317}"/>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476060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6"/>
            <a:ext cx="10707189" cy="1325563"/>
          </a:xfrm>
        </p:spPr>
        <p:txBody>
          <a:bodyPr/>
          <a:lstStyle>
            <a:lvl1pPr>
              <a:defRPr>
                <a:solidFill>
                  <a:schemeClr val="accent3"/>
                </a:solidFill>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62BA346D-C8BC-45E6-8B74-91008AFF9D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grpSp>
        <p:nvGrpSpPr>
          <p:cNvPr id="7" name="Group 6">
            <a:extLst>
              <a:ext uri="{FF2B5EF4-FFF2-40B4-BE49-F238E27FC236}">
                <a16:creationId xmlns:a16="http://schemas.microsoft.com/office/drawing/2014/main" id="{000E2F0A-A266-4FEC-9AA2-0094D2E78CEF}"/>
              </a:ext>
            </a:extLst>
          </p:cNvPr>
          <p:cNvGrpSpPr/>
          <p:nvPr userDrawn="1"/>
        </p:nvGrpSpPr>
        <p:grpSpPr>
          <a:xfrm>
            <a:off x="10910889" y="5668965"/>
            <a:ext cx="1281112" cy="1188607"/>
            <a:chOff x="10910889" y="5668963"/>
            <a:chExt cx="1281112" cy="1188607"/>
          </a:xfrm>
        </p:grpSpPr>
        <p:sp>
          <p:nvSpPr>
            <p:cNvPr id="8" name="Rectangle 7">
              <a:extLst>
                <a:ext uri="{FF2B5EF4-FFF2-40B4-BE49-F238E27FC236}">
                  <a16:creationId xmlns:a16="http://schemas.microsoft.com/office/drawing/2014/main" id="{7BC7CEEB-F271-410B-A816-E60D4EC465F7}"/>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97EFA4DD-7457-4601-A0BA-1657499BE7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Footer Placeholder 9">
            <a:extLst>
              <a:ext uri="{FF2B5EF4-FFF2-40B4-BE49-F238E27FC236}">
                <a16:creationId xmlns:a16="http://schemas.microsoft.com/office/drawing/2014/main" id="{92FC9649-CE0C-41FA-860C-0F31C8EC1956}"/>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1" name="Slide Number Placeholder 10">
            <a:extLst>
              <a:ext uri="{FF2B5EF4-FFF2-40B4-BE49-F238E27FC236}">
                <a16:creationId xmlns:a16="http://schemas.microsoft.com/office/drawing/2014/main" id="{1FB29D45-148E-4CE3-ABDE-FD9683BBA442}"/>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910577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6"/>
            <a:ext cx="10707189" cy="1325563"/>
          </a:xfrm>
        </p:spPr>
        <p:txBody>
          <a:bodyPr/>
          <a:lstStyle>
            <a:lvl1pPr>
              <a:defRPr>
                <a:solidFill>
                  <a:schemeClr val="accent6"/>
                </a:solidFill>
              </a:defRPr>
            </a:lvl1pPr>
          </a:lstStyle>
          <a:p>
            <a:r>
              <a:rPr lang="en-US"/>
              <a:t>Click to edit Master title style</a:t>
            </a:r>
            <a:endParaRPr lang="en-US" dirty="0"/>
          </a:p>
        </p:txBody>
      </p:sp>
      <p:grpSp>
        <p:nvGrpSpPr>
          <p:cNvPr id="10" name="Group 9">
            <a:extLst>
              <a:ext uri="{FF2B5EF4-FFF2-40B4-BE49-F238E27FC236}">
                <a16:creationId xmlns:a16="http://schemas.microsoft.com/office/drawing/2014/main" id="{6F2415A4-BE91-4823-A4F1-1D9454169C66}"/>
              </a:ext>
            </a:extLst>
          </p:cNvPr>
          <p:cNvGrpSpPr/>
          <p:nvPr userDrawn="1"/>
        </p:nvGrpSpPr>
        <p:grpSpPr>
          <a:xfrm>
            <a:off x="10910889" y="5668965"/>
            <a:ext cx="1281112" cy="1188607"/>
            <a:chOff x="10910889" y="5668963"/>
            <a:chExt cx="1281112" cy="1188607"/>
          </a:xfrm>
        </p:grpSpPr>
        <p:sp>
          <p:nvSpPr>
            <p:cNvPr id="11" name="Rectangle 10">
              <a:extLst>
                <a:ext uri="{FF2B5EF4-FFF2-40B4-BE49-F238E27FC236}">
                  <a16:creationId xmlns:a16="http://schemas.microsoft.com/office/drawing/2014/main" id="{21593BF5-FC4B-495E-BD01-6AA2D3501B0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98DC6A2C-3169-41D3-8C10-0D4374B55C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3" name="Picture 12">
            <a:extLst>
              <a:ext uri="{FF2B5EF4-FFF2-40B4-BE49-F238E27FC236}">
                <a16:creationId xmlns:a16="http://schemas.microsoft.com/office/drawing/2014/main" id="{EE067285-DD00-4769-81F0-DAE16D89414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
        <p:nvSpPr>
          <p:cNvPr id="14" name="Footer Placeholder 13">
            <a:extLst>
              <a:ext uri="{FF2B5EF4-FFF2-40B4-BE49-F238E27FC236}">
                <a16:creationId xmlns:a16="http://schemas.microsoft.com/office/drawing/2014/main" id="{CBDDE1E3-A151-4D21-B486-A5C1196BCC85}"/>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87A12082-A3DF-4748-8F07-85CFBE92D602}"/>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179583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Blu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A22F3B3-9E50-40AB-A7A5-2C79264EBC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B9593DAD-5CBA-4B3B-AA03-E1025FC4FE37}"/>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5AF440FC-9DE4-41F9-A23E-8220ED868EE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CBF48938-0590-48DF-9BA6-25EF409F91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3CFC89FF-A961-43A9-8BA0-DCD81E668B38}"/>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DFB108EE-430F-4075-A50D-89B43C70277A}"/>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696176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Teal">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5"/>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27D92168-F0C5-4AFA-A7D6-DBA4424B974D}"/>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F690B747-253F-4062-83D3-11A9F1163520}"/>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094236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Red">
    <p:bg>
      <p:bgPr>
        <a:solidFill>
          <a:schemeClr val="accent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D32EDD-167A-4B2E-BA7E-E9CCADDF678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grpSp>
        <p:nvGrpSpPr>
          <p:cNvPr id="13" name="Group 12">
            <a:extLst>
              <a:ext uri="{FF2B5EF4-FFF2-40B4-BE49-F238E27FC236}">
                <a16:creationId xmlns:a16="http://schemas.microsoft.com/office/drawing/2014/main" id="{5071A42B-EF95-43FF-B6EC-7943AF759750}"/>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C771A908-BF5D-434C-800D-4782D1FB1934}"/>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0ADB4AD5-9CC7-4531-B315-A0D3966256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C0096EF0-20D4-4AA1-BF4C-04E3BA46FE8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CE24A0A-5ECF-4A9E-A6F4-2FAF4CDC172F}"/>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36368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Green">
    <p:bg>
      <p:bgPr>
        <a:solidFill>
          <a:schemeClr val="accent4"/>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28AFA83-26C7-45F0-94B4-8D7261621B2B}"/>
              </a:ext>
            </a:extLst>
          </p:cNvPr>
          <p:cNvGrpSpPr/>
          <p:nvPr userDrawn="1"/>
        </p:nvGrpSpPr>
        <p:grpSpPr>
          <a:xfrm>
            <a:off x="10910889" y="5668965"/>
            <a:ext cx="1281112" cy="1188607"/>
            <a:chOff x="10910889" y="5668963"/>
            <a:chExt cx="1281112" cy="1188607"/>
          </a:xfrm>
        </p:grpSpPr>
        <p:sp>
          <p:nvSpPr>
            <p:cNvPr id="13" name="Rectangle 12">
              <a:extLst>
                <a:ext uri="{FF2B5EF4-FFF2-40B4-BE49-F238E27FC236}">
                  <a16:creationId xmlns:a16="http://schemas.microsoft.com/office/drawing/2014/main" id="{599E9A34-9034-45D4-B084-71904A9D8B9E}"/>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3EB6A35F-E960-4297-AA29-3585EA1EEE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49EC12C3-77B3-47EF-B70B-A375A44ECF6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
        <p:nvSpPr>
          <p:cNvPr id="5" name="Footer Placeholder 4">
            <a:extLst>
              <a:ext uri="{FF2B5EF4-FFF2-40B4-BE49-F238E27FC236}">
                <a16:creationId xmlns:a16="http://schemas.microsoft.com/office/drawing/2014/main" id="{4E74E256-6803-42E2-90A4-4E5E29B8A3DB}"/>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F56BD49E-B7C1-4E59-AEEE-E2D5A58D63E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778161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1CCFBE-562C-48E4-98E6-77C9A843AD31}"/>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3B40C2B-653B-4BAE-9F7C-B8503F8D6C9D}"/>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303549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6" y="862359"/>
            <a:ext cx="10240964" cy="1655762"/>
          </a:xfrm>
        </p:spPr>
        <p:txBody>
          <a:bodyPr anchor="ctr"/>
          <a:lstStyle>
            <a:lvl1pPr algn="l">
              <a:defRPr sz="4800" spc="60" baseline="0">
                <a:solidFill>
                  <a:schemeClr val="accent6"/>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5" y="6283236"/>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344B4D81-88CD-470E-8625-6F4D2E43AD0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Tree>
    <p:extLst>
      <p:ext uri="{BB962C8B-B14F-4D97-AF65-F5344CB8AC3E}">
        <p14:creationId xmlns:p14="http://schemas.microsoft.com/office/powerpoint/2010/main" val="1602274905"/>
      </p:ext>
    </p:extLst>
  </p:cSld>
  <p:clrMapOvr>
    <a:masterClrMapping/>
  </p:clrMapOvr>
  <p:extLst>
    <p:ext uri="{DCECCB84-F9BA-43D5-87BE-67443E8EF086}">
      <p15:sldGuideLst xmlns:p15="http://schemas.microsoft.com/office/powerpoint/2012/main">
        <p15:guide id="1" orient="horz" pos="2112" userDrawn="1">
          <p15:clr>
            <a:srgbClr val="FBAE40"/>
          </p15:clr>
        </p15:guide>
        <p15:guide id="2" orient="horz" pos="17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6"/>
            <a:ext cx="10707189"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9"/>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A15E2BD9-D93B-42F8-9283-EAC3C6EE0D9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9" name="Group 8">
            <a:extLst>
              <a:ext uri="{FF2B5EF4-FFF2-40B4-BE49-F238E27FC236}">
                <a16:creationId xmlns:a16="http://schemas.microsoft.com/office/drawing/2014/main" id="{3F9AA341-5978-4CF5-A740-BB51B2B3A7D7}"/>
              </a:ext>
            </a:extLst>
          </p:cNvPr>
          <p:cNvGrpSpPr/>
          <p:nvPr userDrawn="1"/>
        </p:nvGrpSpPr>
        <p:grpSpPr>
          <a:xfrm>
            <a:off x="10910889" y="5668965"/>
            <a:ext cx="1281112" cy="1188607"/>
            <a:chOff x="10910889" y="5668963"/>
            <a:chExt cx="1281112" cy="1188607"/>
          </a:xfrm>
        </p:grpSpPr>
        <p:sp>
          <p:nvSpPr>
            <p:cNvPr id="10" name="Rectangle 9">
              <a:extLst>
                <a:ext uri="{FF2B5EF4-FFF2-40B4-BE49-F238E27FC236}">
                  <a16:creationId xmlns:a16="http://schemas.microsoft.com/office/drawing/2014/main" id="{977763C9-8FCA-4B82-A685-B68C69B4974B}"/>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a:extLst>
                <a:ext uri="{FF2B5EF4-FFF2-40B4-BE49-F238E27FC236}">
                  <a16:creationId xmlns:a16="http://schemas.microsoft.com/office/drawing/2014/main" id="{1066956F-0225-4D08-AB1F-416099A42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B20F191C-732F-4B5B-BB64-7DBD032C469A}"/>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75B41862-B55C-4FE0-8250-F24907CD0191}"/>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1646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6"/>
            <a:ext cx="10707189" cy="1325563"/>
          </a:xfrm>
        </p:spPr>
        <p:txBody>
          <a:bodyPr/>
          <a:lstStyle>
            <a:lvl1pPr>
              <a:defRPr>
                <a:solidFill>
                  <a:schemeClr val="accent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9"/>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BE9EE480-E44A-4CB3-AF35-36E339EE547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grpSp>
        <p:nvGrpSpPr>
          <p:cNvPr id="13" name="Group 12">
            <a:extLst>
              <a:ext uri="{FF2B5EF4-FFF2-40B4-BE49-F238E27FC236}">
                <a16:creationId xmlns:a16="http://schemas.microsoft.com/office/drawing/2014/main" id="{96BFC9F5-FB99-4722-AC76-C40AEA9F6666}"/>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23225A31-7EE9-4B5F-8DB7-108817AFC892}"/>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F4B8BEC9-B3FB-4AA0-AA8D-2A6D9785DC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id="{56041093-8DDB-47BA-B7F1-3A2416331D81}"/>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68480899-2398-499B-A908-3C89781816F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383412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6"/>
            <a:ext cx="10707189" cy="1325563"/>
          </a:xfrm>
        </p:spPr>
        <p:txBody>
          <a:bodyPr/>
          <a:lstStyle>
            <a:lvl1pPr>
              <a:defRPr>
                <a:solidFill>
                  <a:schemeClr val="accent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9"/>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37D0ADAB-3428-4427-AEFA-22E341902E5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grpSp>
        <p:nvGrpSpPr>
          <p:cNvPr id="13" name="Group 12">
            <a:extLst>
              <a:ext uri="{FF2B5EF4-FFF2-40B4-BE49-F238E27FC236}">
                <a16:creationId xmlns:a16="http://schemas.microsoft.com/office/drawing/2014/main" id="{D5EF3A2C-A276-46F1-9426-8DABE19BD986}"/>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9BEAE1E6-EA9C-4D13-A35E-07880DCE2FA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F3E4D53A-DE70-4EE2-8E8D-AA47873F21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id="{43EEA4E6-4AC5-40A3-A3E7-CF2BE843599E}"/>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F5C3EB70-F95B-4CD7-B2C9-6E4086A77C18}"/>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33674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6"/>
            <a:ext cx="10707189" cy="1325563"/>
          </a:xfrm>
        </p:spPr>
        <p:txBody>
          <a:bodyPr/>
          <a:lstStyle>
            <a:lvl1pPr>
              <a:defRPr>
                <a:solidFill>
                  <a:schemeClr val="accent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9"/>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2" name="Group 11">
            <a:extLst>
              <a:ext uri="{FF2B5EF4-FFF2-40B4-BE49-F238E27FC236}">
                <a16:creationId xmlns:a16="http://schemas.microsoft.com/office/drawing/2014/main" id="{12F275D8-6A23-4796-8B7D-8C2B5503ADDD}"/>
              </a:ext>
            </a:extLst>
          </p:cNvPr>
          <p:cNvGrpSpPr/>
          <p:nvPr userDrawn="1"/>
        </p:nvGrpSpPr>
        <p:grpSpPr>
          <a:xfrm>
            <a:off x="10910889" y="5668965"/>
            <a:ext cx="1281112" cy="1188607"/>
            <a:chOff x="10910889" y="5668963"/>
            <a:chExt cx="1281112" cy="1188607"/>
          </a:xfrm>
        </p:grpSpPr>
        <p:sp>
          <p:nvSpPr>
            <p:cNvPr id="13" name="Rectangle 12">
              <a:extLst>
                <a:ext uri="{FF2B5EF4-FFF2-40B4-BE49-F238E27FC236}">
                  <a16:creationId xmlns:a16="http://schemas.microsoft.com/office/drawing/2014/main" id="{537412D5-664E-4E42-830A-F464B017B299}"/>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B0493E8B-34EB-4FED-96E9-4F945A14C0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199FD9E3-06BE-4D22-A80B-0970457EA47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
        <p:nvSpPr>
          <p:cNvPr id="7" name="Footer Placeholder 6">
            <a:extLst>
              <a:ext uri="{FF2B5EF4-FFF2-40B4-BE49-F238E27FC236}">
                <a16:creationId xmlns:a16="http://schemas.microsoft.com/office/drawing/2014/main" id="{3713CF40-D8F8-4431-AB66-F68EB243A2E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ED817541-8D89-450B-AEAF-AB2864CB0EC9}"/>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27776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Title &amp;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91"/>
            <a:ext cx="6400800" cy="1325563"/>
          </a:xfrm>
        </p:spPr>
        <p:txBody>
          <a:bodyPr/>
          <a:lstStyle>
            <a:lvl1pPr>
              <a:defRPr spc="60" baseline="0">
                <a:solidFill>
                  <a:schemeClr val="accent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5"/>
            <a:ext cx="6400800" cy="2735689"/>
          </a:xfrm>
        </p:spPr>
        <p:txBody>
          <a:bodyPr/>
          <a:lstStyle>
            <a:lvl1pPr>
              <a:lnSpc>
                <a:spcPts val="1750"/>
              </a:lnSpc>
              <a:defRPr sz="1400" b="0" baseline="0">
                <a:latin typeface="Calibri" panose="020F0502020204030204" pitchFamily="34" charset="0"/>
                <a:cs typeface="Calibri" panose="020F0502020204030204" pitchFamily="34" charset="0"/>
              </a:defRPr>
            </a:lvl1pPr>
            <a:lvl2pPr>
              <a:spcBef>
                <a:spcPts val="600"/>
              </a:spcBef>
              <a:defRPr sz="1200" baseline="0">
                <a:latin typeface="Calibri" panose="020F0502020204030204" pitchFamily="34" charset="0"/>
                <a:cs typeface="Calibri" panose="020F0502020204030204" pitchFamily="34" charset="0"/>
              </a:defRPr>
            </a:lvl2pPr>
            <a:lvl3pPr>
              <a:spcBef>
                <a:spcPts val="600"/>
              </a:spcBef>
              <a:defRPr sz="1200" baseline="0">
                <a:latin typeface="Calibri" panose="020F0502020204030204" pitchFamily="34" charset="0"/>
                <a:cs typeface="Calibri" panose="020F0502020204030204" pitchFamily="34" charset="0"/>
              </a:defRPr>
            </a:lvl3pPr>
            <a:lvl4pPr>
              <a:spcBef>
                <a:spcPts val="600"/>
              </a:spcBef>
              <a:defRPr sz="1200" baseline="0">
                <a:latin typeface="Calibri" panose="020F0502020204030204" pitchFamily="34" charset="0"/>
                <a:cs typeface="Calibri" panose="020F0502020204030204" pitchFamily="34" charset="0"/>
              </a:defRPr>
            </a:lvl4pPr>
            <a:lvl5pPr>
              <a:spcBef>
                <a:spcPts val="600"/>
              </a:spcBef>
              <a:defRPr sz="120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a16="http://schemas.microsoft.com/office/drawing/2014/main" id="{03BD3F6E-67F7-45F8-B0B5-A2822A42168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6" name="Group 15">
            <a:extLst>
              <a:ext uri="{FF2B5EF4-FFF2-40B4-BE49-F238E27FC236}">
                <a16:creationId xmlns:a16="http://schemas.microsoft.com/office/drawing/2014/main" id="{23AA7B41-09B4-4CF5-9567-9B2C4F9BD5CD}"/>
              </a:ext>
            </a:extLst>
          </p:cNvPr>
          <p:cNvGrpSpPr/>
          <p:nvPr userDrawn="1"/>
        </p:nvGrpSpPr>
        <p:grpSpPr>
          <a:xfrm>
            <a:off x="10910889" y="5668965"/>
            <a:ext cx="1281112" cy="1188607"/>
            <a:chOff x="10910889" y="5668963"/>
            <a:chExt cx="1281112" cy="1188607"/>
          </a:xfrm>
        </p:grpSpPr>
        <p:sp>
          <p:nvSpPr>
            <p:cNvPr id="17" name="Rectangle 16">
              <a:extLst>
                <a:ext uri="{FF2B5EF4-FFF2-40B4-BE49-F238E27FC236}">
                  <a16:creationId xmlns:a16="http://schemas.microsoft.com/office/drawing/2014/main" id="{0E69CB54-68F6-40E8-AB2F-FEFA421124C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8" name="Picture 17">
              <a:extLst>
                <a:ext uri="{FF2B5EF4-FFF2-40B4-BE49-F238E27FC236}">
                  <a16:creationId xmlns:a16="http://schemas.microsoft.com/office/drawing/2014/main" id="{4102A84D-677B-4AAF-B3BD-4813C90B5C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4B73111-D95D-4A45-BD12-60C3097AA900}"/>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060E9047-635F-4B6D-AAD2-25713FD5E681}"/>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8377368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652C1B-1A0E-4188-ADDA-1A9CCF765BA7}"/>
              </a:ext>
            </a:extLst>
          </p:cNvPr>
          <p:cNvSpPr/>
          <p:nvPr userDrawn="1"/>
        </p:nvSpPr>
        <p:spPr>
          <a:xfrm>
            <a:off x="190092" y="188915"/>
            <a:ext cx="11811408" cy="64785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a:extLst>
              <a:ext uri="{FF2B5EF4-FFF2-40B4-BE49-F238E27FC236}">
                <a16:creationId xmlns:a16="http://schemas.microsoft.com/office/drawing/2014/main" id="{05F0508E-1AE7-48DE-A7AF-A3BBFB154D46}"/>
              </a:ext>
            </a:extLst>
          </p:cNvPr>
          <p:cNvSpPr>
            <a:spLocks noGrp="1"/>
          </p:cNvSpPr>
          <p:nvPr>
            <p:ph type="title"/>
          </p:nvPr>
        </p:nvSpPr>
        <p:spPr>
          <a:xfrm>
            <a:off x="646612" y="738416"/>
            <a:ext cx="10707189" cy="1325563"/>
          </a:xfrm>
          <a:prstGeom prst="rect">
            <a:avLst/>
          </a:prstGeom>
        </p:spPr>
        <p:txBody>
          <a:bodyPr vert="horz" lIns="91440" tIns="45720" rIns="91440" bIns="45720" rtlCol="0" anchor="b">
            <a:no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9AB293C9-07E8-4B7C-A396-A7653238B317}"/>
              </a:ext>
            </a:extLst>
          </p:cNvPr>
          <p:cNvSpPr>
            <a:spLocks noGrp="1"/>
          </p:cNvSpPr>
          <p:nvPr>
            <p:ph type="body" idx="1"/>
          </p:nvPr>
        </p:nvSpPr>
        <p:spPr>
          <a:xfrm>
            <a:off x="646612" y="2547917"/>
            <a:ext cx="10707189" cy="40737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A04C728-D88B-4E10-B32D-EFBB20D58C81}"/>
              </a:ext>
            </a:extLst>
          </p:cNvPr>
          <p:cNvSpPr>
            <a:spLocks noGrp="1"/>
          </p:cNvSpPr>
          <p:nvPr>
            <p:ph type="ftr" sz="quarter" idx="3"/>
          </p:nvPr>
        </p:nvSpPr>
        <p:spPr>
          <a:xfrm>
            <a:off x="2705828" y="6192043"/>
            <a:ext cx="6711221" cy="365125"/>
          </a:xfrm>
          <a:prstGeom prst="rect">
            <a:avLst/>
          </a:prstGeom>
        </p:spPr>
        <p:txBody>
          <a:bodyPr vert="horz" lIns="91440" tIns="45720" rIns="91440" bIns="45720" rtlCol="0" anchor="ctr"/>
          <a:lstStyle>
            <a:lvl1pPr algn="l">
              <a:defRPr sz="1050">
                <a:solidFill>
                  <a:schemeClr val="tx2"/>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9A8C4C1-E651-4171-82AC-B004048EB13E}"/>
              </a:ext>
            </a:extLst>
          </p:cNvPr>
          <p:cNvSpPr>
            <a:spLocks noGrp="1"/>
          </p:cNvSpPr>
          <p:nvPr>
            <p:ph type="sldNum" sz="quarter" idx="4"/>
          </p:nvPr>
        </p:nvSpPr>
        <p:spPr>
          <a:xfrm>
            <a:off x="321470" y="6192043"/>
            <a:ext cx="616260" cy="365125"/>
          </a:xfrm>
          <a:prstGeom prst="rect">
            <a:avLst/>
          </a:prstGeom>
        </p:spPr>
        <p:txBody>
          <a:bodyPr vert="horz" lIns="91440" tIns="45720" rIns="91440" bIns="45720" rtlCol="0" anchor="ctr"/>
          <a:lstStyle>
            <a:lvl1pPr algn="r">
              <a:defRPr sz="1050" b="0">
                <a:solidFill>
                  <a:srgbClr val="231F20"/>
                </a:solidFill>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
        <p:nvSpPr>
          <p:cNvPr id="7" name="Rectangle 6">
            <a:extLst>
              <a:ext uri="{FF2B5EF4-FFF2-40B4-BE49-F238E27FC236}">
                <a16:creationId xmlns:a16="http://schemas.microsoft.com/office/drawing/2014/main" id="{2E9384D0-0F87-49AD-BABA-90C85DF006CE}"/>
              </a:ext>
            </a:extLst>
          </p:cNvPr>
          <p:cNvSpPr/>
          <p:nvPr userDrawn="1"/>
        </p:nvSpPr>
        <p:spPr>
          <a:xfrm>
            <a:off x="1059108" y="6250861"/>
            <a:ext cx="1194558" cy="253916"/>
          </a:xfrm>
          <a:prstGeom prst="rect">
            <a:avLst/>
          </a:prstGeom>
        </p:spPr>
        <p:txBody>
          <a:bodyPr wrap="none">
            <a:spAutoFit/>
          </a:bodyPr>
          <a:lstStyle/>
          <a:p>
            <a:pPr marR="0" algn="l" rtl="0"/>
            <a:r>
              <a:rPr lang="en-US" sz="1050" b="1" kern="1200" dirty="0">
                <a:solidFill>
                  <a:srgbClr val="231F20"/>
                </a:solidFill>
                <a:latin typeface="Calibri" panose="020F0502020204030204" pitchFamily="34" charset="0"/>
                <a:ea typeface="+mn-ea"/>
                <a:cs typeface="Calibri" panose="020F0502020204030204" pitchFamily="34" charset="0"/>
              </a:rPr>
              <a:t>2020CENSUS.GOV</a:t>
            </a:r>
          </a:p>
        </p:txBody>
      </p:sp>
    </p:spTree>
    <p:extLst>
      <p:ext uri="{BB962C8B-B14F-4D97-AF65-F5344CB8AC3E}">
        <p14:creationId xmlns:p14="http://schemas.microsoft.com/office/powerpoint/2010/main" val="552817474"/>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00" r:id="rId4"/>
    <p:sldLayoutId id="2147483650" r:id="rId5"/>
    <p:sldLayoutId id="2147483666" r:id="rId6"/>
    <p:sldLayoutId id="2147483667" r:id="rId7"/>
    <p:sldLayoutId id="2147483668" r:id="rId8"/>
    <p:sldLayoutId id="2147483671" r:id="rId9"/>
    <p:sldLayoutId id="2147483660" r:id="rId10"/>
    <p:sldLayoutId id="2147483669" r:id="rId11"/>
    <p:sldLayoutId id="2147483670" r:id="rId12"/>
    <p:sldLayoutId id="2147483673" r:id="rId13"/>
    <p:sldLayoutId id="2147483674" r:id="rId14"/>
    <p:sldLayoutId id="2147483649" r:id="rId15"/>
    <p:sldLayoutId id="2147483672" r:id="rId16"/>
    <p:sldLayoutId id="2147483701" r:id="rId17"/>
    <p:sldLayoutId id="2147483702" r:id="rId18"/>
    <p:sldLayoutId id="2147483703" r:id="rId19"/>
    <p:sldLayoutId id="2147483663" r:id="rId20"/>
    <p:sldLayoutId id="2147483664" r:id="rId21"/>
    <p:sldLayoutId id="2147483707" r:id="rId22"/>
    <p:sldLayoutId id="2147483708" r:id="rId23"/>
    <p:sldLayoutId id="2147483709" r:id="rId24"/>
    <p:sldLayoutId id="2147483686" r:id="rId25"/>
    <p:sldLayoutId id="2147483665" r:id="rId26"/>
    <p:sldLayoutId id="2147483684" r:id="rId27"/>
    <p:sldLayoutId id="2147483685" r:id="rId28"/>
    <p:sldLayoutId id="2147483688" r:id="rId29"/>
    <p:sldLayoutId id="2147483689" r:id="rId30"/>
    <p:sldLayoutId id="2147483654" r:id="rId31"/>
    <p:sldLayoutId id="2147483687" r:id="rId32"/>
    <p:sldLayoutId id="2147483693" r:id="rId33"/>
    <p:sldLayoutId id="2147483690" r:id="rId34"/>
    <p:sldLayoutId id="2147483691" r:id="rId35"/>
    <p:sldLayoutId id="2147483692" r:id="rId36"/>
    <p:sldLayoutId id="2147483655" r:id="rId37"/>
  </p:sldLayoutIdLst>
  <p:hf hdr="0" ftr="0" dt="0"/>
  <p:txStyles>
    <p:title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Calibri" panose="020F0502020204030204" pitchFamily="34" charset="0"/>
          <a:ea typeface="+mn-ea"/>
          <a:cs typeface="Calibri" panose="020F0502020204030204" pitchFamily="34" charset="0"/>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Calibri" panose="020F0502020204030204" pitchFamily="34" charset="0"/>
          <a:ea typeface="+mn-ea"/>
          <a:cs typeface="Calibri" panose="020F0502020204030204" pitchFamily="34" charset="0"/>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Calibri" panose="020F0502020204030204" pitchFamily="34" charset="0"/>
          <a:ea typeface="+mn-ea"/>
          <a:cs typeface="Calibri" panose="020F0502020204030204" pitchFamily="34" charset="0"/>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s://2020census.gov/content/dam/2020census/materials/partners/2020-01/2020%20Response%20Rate%20Challenge%20Toolkit.pdf" TargetMode="Externa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hyperlink" Target="mailto:new.york.rcc.partnership@2020census.gov" TargetMode="External"/><Relationship Id="rId7" Type="http://schemas.openxmlformats.org/officeDocument/2006/relationships/hyperlink" Target="04_Lynema_APA%20Webinar.pptx"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www.census.gov/data/training-workshops.html" TargetMode="External"/><Relationship Id="rId5" Type="http://schemas.openxmlformats.org/officeDocument/2006/relationships/hyperlink" Target="mailto:census.askdata@census.gov" TargetMode="External"/><Relationship Id="rId4" Type="http://schemas.openxmlformats.org/officeDocument/2006/relationships/hyperlink" Target="mailto:Philadelphia.rcc.partnership@2020census.go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File:Gnome-laptop.svg" TargetMode="External"/><Relationship Id="rId2" Type="http://schemas.openxmlformats.org/officeDocument/2006/relationships/image" Target="../media/image7.png"/><Relationship Id="rId1" Type="http://schemas.openxmlformats.org/officeDocument/2006/relationships/slideLayout" Target="../slideLayouts/slideLayout33.xml"/><Relationship Id="rId4" Type="http://schemas.openxmlformats.org/officeDocument/2006/relationships/hyperlink" Target="https://2020census.gov/en/response-rate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47EAEF-5FEC-4E4A-A667-BA84D2A2312D}"/>
              </a:ext>
            </a:extLst>
          </p:cNvPr>
          <p:cNvPicPr>
            <a:picLocks noChangeAspect="1"/>
          </p:cNvPicPr>
          <p:nvPr/>
        </p:nvPicPr>
        <p:blipFill>
          <a:blip r:embed="rId2"/>
          <a:stretch>
            <a:fillRect/>
          </a:stretch>
        </p:blipFill>
        <p:spPr>
          <a:xfrm>
            <a:off x="2482453" y="1716248"/>
            <a:ext cx="7227094" cy="2240399"/>
          </a:xfrm>
          <a:prstGeom prst="rect">
            <a:avLst/>
          </a:prstGeom>
        </p:spPr>
      </p:pic>
      <p:sp>
        <p:nvSpPr>
          <p:cNvPr id="4" name="Rectangle 2">
            <a:extLst>
              <a:ext uri="{FF2B5EF4-FFF2-40B4-BE49-F238E27FC236}">
                <a16:creationId xmlns:a16="http://schemas.microsoft.com/office/drawing/2014/main" id="{1BB77C7B-6ADD-446B-8C86-A880A93066E7}"/>
              </a:ext>
            </a:extLst>
          </p:cNvPr>
          <p:cNvSpPr txBox="1">
            <a:spLocks noChangeArrowheads="1"/>
          </p:cNvSpPr>
          <p:nvPr/>
        </p:nvSpPr>
        <p:spPr>
          <a:xfrm>
            <a:off x="6807664" y="4950370"/>
            <a:ext cx="49872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a:lstStyle>
          <a:p>
            <a:r>
              <a:rPr lang="en-US" sz="2100" b="0" dirty="0">
                <a:solidFill>
                  <a:schemeClr val="accent1">
                    <a:lumMod val="50000"/>
                  </a:schemeClr>
                </a:solidFill>
                <a:latin typeface="+mj-lt"/>
              </a:rPr>
              <a:t>Carly Bari</a:t>
            </a:r>
          </a:p>
          <a:p>
            <a:r>
              <a:rPr lang="en-US" sz="2100" b="0" dirty="0">
                <a:solidFill>
                  <a:schemeClr val="accent1">
                    <a:lumMod val="50000"/>
                  </a:schemeClr>
                </a:solidFill>
                <a:latin typeface="+mj-lt"/>
              </a:rPr>
              <a:t>Partnership</a:t>
            </a:r>
            <a:br>
              <a:rPr lang="en-US" sz="2100" b="0" dirty="0">
                <a:solidFill>
                  <a:schemeClr val="accent1">
                    <a:lumMod val="50000"/>
                  </a:schemeClr>
                </a:solidFill>
                <a:latin typeface="+mj-lt"/>
              </a:rPr>
            </a:br>
            <a:r>
              <a:rPr lang="en-US" sz="2100" b="0" dirty="0">
                <a:solidFill>
                  <a:schemeClr val="accent1">
                    <a:lumMod val="50000"/>
                  </a:schemeClr>
                </a:solidFill>
                <a:latin typeface="+mj-lt"/>
              </a:rPr>
              <a:t>New York Regional Census Center</a:t>
            </a:r>
            <a:br>
              <a:rPr lang="en-US" sz="2100" b="0" dirty="0">
                <a:solidFill>
                  <a:schemeClr val="tx1"/>
                </a:solidFill>
                <a:latin typeface="+mj-lt"/>
              </a:rPr>
            </a:br>
            <a:endParaRPr lang="en-US" sz="2100" b="0" dirty="0">
              <a:solidFill>
                <a:schemeClr val="tx1"/>
              </a:solidFill>
              <a:latin typeface="+mj-lt"/>
            </a:endParaRPr>
          </a:p>
        </p:txBody>
      </p:sp>
    </p:spTree>
    <p:extLst>
      <p:ext uri="{BB962C8B-B14F-4D97-AF65-F5344CB8AC3E}">
        <p14:creationId xmlns:p14="http://schemas.microsoft.com/office/powerpoint/2010/main" val="129294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76" y="496786"/>
            <a:ext cx="11089341" cy="757136"/>
          </a:xfrm>
        </p:spPr>
        <p:txBody>
          <a:bodyPr>
            <a:normAutofit/>
          </a:bodyPr>
          <a:lstStyle/>
          <a:p>
            <a:r>
              <a:rPr lang="en-US" sz="3200" dirty="0">
                <a:latin typeface="Century Gothic"/>
              </a:rPr>
              <a:t>Rankings Options</a:t>
            </a:r>
            <a:endParaRPr lang="en-US" sz="3200" dirty="0"/>
          </a:p>
        </p:txBody>
      </p:sp>
      <p:sp>
        <p:nvSpPr>
          <p:cNvPr id="5" name="Slide Number Placeholder 3">
            <a:extLst>
              <a:ext uri="{FF2B5EF4-FFF2-40B4-BE49-F238E27FC236}">
                <a16:creationId xmlns:a16="http://schemas.microsoft.com/office/drawing/2014/main" id="{726FDA85-C7D8-4533-AB67-E04012C0E595}"/>
              </a:ext>
            </a:extLst>
          </p:cNvPr>
          <p:cNvSpPr txBox="1">
            <a:spLocks/>
          </p:cNvSpPr>
          <p:nvPr/>
        </p:nvSpPr>
        <p:spPr>
          <a:xfrm>
            <a:off x="3505200" y="6356350"/>
            <a:ext cx="5275976"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dirty="0" smtClean="0"/>
              <a:pPr/>
              <a:t>10</a:t>
            </a:fld>
            <a:endParaRPr lang="en-US" dirty="0"/>
          </a:p>
        </p:txBody>
      </p:sp>
      <p:pic>
        <p:nvPicPr>
          <p:cNvPr id="11" name="Picture 11">
            <a:extLst>
              <a:ext uri="{FF2B5EF4-FFF2-40B4-BE49-F238E27FC236}">
                <a16:creationId xmlns:a16="http://schemas.microsoft.com/office/drawing/2014/main" id="{C4EAD051-F8CB-4AD6-B315-BF0F19AEAA99}"/>
              </a:ext>
            </a:extLst>
          </p:cNvPr>
          <p:cNvPicPr>
            <a:picLocks noChangeAspect="1"/>
          </p:cNvPicPr>
          <p:nvPr/>
        </p:nvPicPr>
        <p:blipFill>
          <a:blip r:embed="rId3"/>
          <a:stretch>
            <a:fillRect/>
          </a:stretch>
        </p:blipFill>
        <p:spPr>
          <a:xfrm>
            <a:off x="551440" y="1814658"/>
            <a:ext cx="6208820" cy="2444055"/>
          </a:xfrm>
          <a:prstGeom prst="rect">
            <a:avLst/>
          </a:prstGeom>
        </p:spPr>
      </p:pic>
      <p:pic>
        <p:nvPicPr>
          <p:cNvPr id="7" name="Picture 7">
            <a:extLst>
              <a:ext uri="{FF2B5EF4-FFF2-40B4-BE49-F238E27FC236}">
                <a16:creationId xmlns:a16="http://schemas.microsoft.com/office/drawing/2014/main" id="{82242936-EB19-4668-B56C-63C0C9C099A5}"/>
              </a:ext>
            </a:extLst>
          </p:cNvPr>
          <p:cNvPicPr>
            <a:picLocks noChangeAspect="1"/>
          </p:cNvPicPr>
          <p:nvPr/>
        </p:nvPicPr>
        <p:blipFill>
          <a:blip r:embed="rId4"/>
          <a:stretch>
            <a:fillRect/>
          </a:stretch>
        </p:blipFill>
        <p:spPr>
          <a:xfrm>
            <a:off x="8565777" y="512671"/>
            <a:ext cx="3047998" cy="1538566"/>
          </a:xfrm>
          <a:prstGeom prst="rect">
            <a:avLst/>
          </a:prstGeom>
        </p:spPr>
      </p:pic>
      <p:pic>
        <p:nvPicPr>
          <p:cNvPr id="10" name="Picture 11">
            <a:extLst>
              <a:ext uri="{FF2B5EF4-FFF2-40B4-BE49-F238E27FC236}">
                <a16:creationId xmlns:a16="http://schemas.microsoft.com/office/drawing/2014/main" id="{624922B9-99B1-44DB-B12F-C82BA5D4BA1C}"/>
              </a:ext>
            </a:extLst>
          </p:cNvPr>
          <p:cNvPicPr>
            <a:picLocks noChangeAspect="1"/>
          </p:cNvPicPr>
          <p:nvPr/>
        </p:nvPicPr>
        <p:blipFill>
          <a:blip r:embed="rId5"/>
          <a:stretch>
            <a:fillRect/>
          </a:stretch>
        </p:blipFill>
        <p:spPr>
          <a:xfrm>
            <a:off x="7853362" y="2343429"/>
            <a:ext cx="3092262" cy="942975"/>
          </a:xfrm>
          <a:prstGeom prst="rect">
            <a:avLst/>
          </a:prstGeom>
        </p:spPr>
      </p:pic>
      <p:pic>
        <p:nvPicPr>
          <p:cNvPr id="13" name="Picture 13">
            <a:extLst>
              <a:ext uri="{FF2B5EF4-FFF2-40B4-BE49-F238E27FC236}">
                <a16:creationId xmlns:a16="http://schemas.microsoft.com/office/drawing/2014/main" id="{B5B15E60-F665-44AC-9AF4-568C50E15453}"/>
              </a:ext>
            </a:extLst>
          </p:cNvPr>
          <p:cNvPicPr>
            <a:picLocks noChangeAspect="1"/>
          </p:cNvPicPr>
          <p:nvPr/>
        </p:nvPicPr>
        <p:blipFill>
          <a:blip r:embed="rId6"/>
          <a:stretch>
            <a:fillRect/>
          </a:stretch>
        </p:blipFill>
        <p:spPr>
          <a:xfrm>
            <a:off x="6364940" y="4869174"/>
            <a:ext cx="3092822" cy="1404778"/>
          </a:xfrm>
          <a:prstGeom prst="rect">
            <a:avLst/>
          </a:prstGeom>
        </p:spPr>
      </p:pic>
      <p:pic>
        <p:nvPicPr>
          <p:cNvPr id="24" name="Picture 24">
            <a:extLst>
              <a:ext uri="{FF2B5EF4-FFF2-40B4-BE49-F238E27FC236}">
                <a16:creationId xmlns:a16="http://schemas.microsoft.com/office/drawing/2014/main" id="{20D029E7-CC2B-410D-9D43-C7F35E4877BF}"/>
              </a:ext>
            </a:extLst>
          </p:cNvPr>
          <p:cNvPicPr>
            <a:picLocks noChangeAspect="1"/>
          </p:cNvPicPr>
          <p:nvPr/>
        </p:nvPicPr>
        <p:blipFill>
          <a:blip r:embed="rId7"/>
          <a:stretch>
            <a:fillRect/>
          </a:stretch>
        </p:blipFill>
        <p:spPr>
          <a:xfrm>
            <a:off x="7135628" y="3579439"/>
            <a:ext cx="3120278" cy="999006"/>
          </a:xfrm>
          <a:prstGeom prst="rect">
            <a:avLst/>
          </a:prstGeom>
        </p:spPr>
      </p:pic>
    </p:spTree>
    <p:extLst>
      <p:ext uri="{BB962C8B-B14F-4D97-AF65-F5344CB8AC3E}">
        <p14:creationId xmlns:p14="http://schemas.microsoft.com/office/powerpoint/2010/main" val="30948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726FDA85-C7D8-4533-AB67-E04012C0E595}"/>
              </a:ext>
            </a:extLst>
          </p:cNvPr>
          <p:cNvSpPr txBox="1">
            <a:spLocks/>
          </p:cNvSpPr>
          <p:nvPr/>
        </p:nvSpPr>
        <p:spPr>
          <a:xfrm>
            <a:off x="3505200" y="6356350"/>
            <a:ext cx="5275976"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dirty="0" smtClean="0"/>
              <a:pPr/>
              <a:t>11</a:t>
            </a:fld>
            <a:endParaRPr lang="en-US" dirty="0"/>
          </a:p>
        </p:txBody>
      </p:sp>
      <p:sp>
        <p:nvSpPr>
          <p:cNvPr id="10" name="Title 1">
            <a:extLst>
              <a:ext uri="{FF2B5EF4-FFF2-40B4-BE49-F238E27FC236}">
                <a16:creationId xmlns:a16="http://schemas.microsoft.com/office/drawing/2014/main" id="{AE6276A3-81F2-4BC9-9233-660FA4880298}"/>
              </a:ext>
            </a:extLst>
          </p:cNvPr>
          <p:cNvSpPr>
            <a:spLocks noGrp="1"/>
          </p:cNvSpPr>
          <p:nvPr>
            <p:ph type="title"/>
          </p:nvPr>
        </p:nvSpPr>
        <p:spPr>
          <a:xfrm>
            <a:off x="551576" y="496786"/>
            <a:ext cx="11089341" cy="757136"/>
          </a:xfrm>
        </p:spPr>
        <p:txBody>
          <a:bodyPr>
            <a:normAutofit/>
          </a:bodyPr>
          <a:lstStyle/>
          <a:p>
            <a:r>
              <a:rPr lang="en-US" sz="3200" dirty="0">
                <a:latin typeface="Century Gothic"/>
              </a:rPr>
              <a:t>Have Fun with the Response Rate Challenge!</a:t>
            </a:r>
            <a:endParaRPr lang="en-US" sz="3200" b="0" dirty="0">
              <a:latin typeface="Century Gothic"/>
            </a:endParaRPr>
          </a:p>
        </p:txBody>
      </p:sp>
      <p:sp>
        <p:nvSpPr>
          <p:cNvPr id="12" name="TextBox 11">
            <a:extLst>
              <a:ext uri="{FF2B5EF4-FFF2-40B4-BE49-F238E27FC236}">
                <a16:creationId xmlns:a16="http://schemas.microsoft.com/office/drawing/2014/main" id="{781C0337-22CB-443A-A9FA-F081F0105A6C}"/>
              </a:ext>
            </a:extLst>
          </p:cNvPr>
          <p:cNvSpPr txBox="1"/>
          <p:nvPr/>
        </p:nvSpPr>
        <p:spPr>
          <a:xfrm>
            <a:off x="410294" y="1715757"/>
            <a:ext cx="1136961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C00000"/>
                </a:solidFill>
                <a:latin typeface="Century Gothic"/>
              </a:rPr>
              <a:t>Complete your 2020 Census and challenge other people and communities to do theirs!</a:t>
            </a:r>
            <a:endParaRPr lang="en-US" sz="2400" b="1">
              <a:latin typeface="Century Gothic"/>
            </a:endParaRPr>
          </a:p>
        </p:txBody>
      </p:sp>
      <p:pic>
        <p:nvPicPr>
          <p:cNvPr id="14" name="Picture 2" descr="town count going_teal_336x280.png">
            <a:extLst>
              <a:ext uri="{FF2B5EF4-FFF2-40B4-BE49-F238E27FC236}">
                <a16:creationId xmlns:a16="http://schemas.microsoft.com/office/drawing/2014/main" id="{835144F0-D821-444A-958F-69C9621C155E}"/>
              </a:ext>
            </a:extLst>
          </p:cNvPr>
          <p:cNvPicPr>
            <a:picLocks noChangeAspect="1"/>
          </p:cNvPicPr>
          <p:nvPr/>
        </p:nvPicPr>
        <p:blipFill>
          <a:blip r:embed="rId3"/>
          <a:stretch>
            <a:fillRect/>
          </a:stretch>
        </p:blipFill>
        <p:spPr>
          <a:xfrm>
            <a:off x="2195847" y="3100471"/>
            <a:ext cx="3285310" cy="2670736"/>
          </a:xfrm>
          <a:prstGeom prst="rect">
            <a:avLst/>
          </a:prstGeom>
        </p:spPr>
      </p:pic>
      <p:pic>
        <p:nvPicPr>
          <p:cNvPr id="16" name="Picture 8">
            <a:extLst>
              <a:ext uri="{FF2B5EF4-FFF2-40B4-BE49-F238E27FC236}">
                <a16:creationId xmlns:a16="http://schemas.microsoft.com/office/drawing/2014/main" id="{B0779CE8-79C2-4F34-8232-3E67118BAE5A}"/>
              </a:ext>
            </a:extLst>
          </p:cNvPr>
          <p:cNvPicPr>
            <a:picLocks noChangeAspect="1"/>
          </p:cNvPicPr>
          <p:nvPr/>
        </p:nvPicPr>
        <p:blipFill>
          <a:blip r:embed="rId4"/>
          <a:stretch>
            <a:fillRect/>
          </a:stretch>
        </p:blipFill>
        <p:spPr>
          <a:xfrm>
            <a:off x="7055223" y="3284414"/>
            <a:ext cx="2850776" cy="916702"/>
          </a:xfrm>
          <a:prstGeom prst="rect">
            <a:avLst/>
          </a:prstGeom>
        </p:spPr>
      </p:pic>
      <p:sp>
        <p:nvSpPr>
          <p:cNvPr id="18" name="Arrow: Down 17">
            <a:extLst>
              <a:ext uri="{FF2B5EF4-FFF2-40B4-BE49-F238E27FC236}">
                <a16:creationId xmlns:a16="http://schemas.microsoft.com/office/drawing/2014/main" id="{C0BE8B84-8A73-490E-A576-4802AD56D7BD}"/>
              </a:ext>
            </a:extLst>
          </p:cNvPr>
          <p:cNvSpPr/>
          <p:nvPr/>
        </p:nvSpPr>
        <p:spPr>
          <a:xfrm>
            <a:off x="8336907" y="4293466"/>
            <a:ext cx="367554" cy="977152"/>
          </a:xfrm>
          <a:prstGeom prst="down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5112A6C-43F3-4687-A7FD-E1D05C9E41A0}"/>
              </a:ext>
            </a:extLst>
          </p:cNvPr>
          <p:cNvSpPr txBox="1"/>
          <p:nvPr/>
        </p:nvSpPr>
        <p:spPr>
          <a:xfrm>
            <a:off x="7055223" y="5298141"/>
            <a:ext cx="28507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Century Gothic"/>
                <a:hlinkClick r:id="rId5"/>
              </a:rPr>
              <a:t>Click HERE ---&gt; Toolkit</a:t>
            </a:r>
            <a:endParaRPr lang="en-US" sz="2000">
              <a:latin typeface="Century Gothic"/>
            </a:endParaRPr>
          </a:p>
        </p:txBody>
      </p:sp>
    </p:spTree>
    <p:extLst>
      <p:ext uri="{BB962C8B-B14F-4D97-AF65-F5344CB8AC3E}">
        <p14:creationId xmlns:p14="http://schemas.microsoft.com/office/powerpoint/2010/main" val="246548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83035" y="694516"/>
            <a:ext cx="82296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pPr algn="l"/>
            <a:r>
              <a:rPr lang="en-US" sz="3200" dirty="0">
                <a:solidFill>
                  <a:schemeClr val="accent1"/>
                </a:solidFill>
                <a:latin typeface="+mn-lt"/>
              </a:rPr>
              <a:t>Contact</a:t>
            </a:r>
            <a:r>
              <a:rPr lang="en-US" sz="3200" dirty="0">
                <a:latin typeface="+mj-lt"/>
              </a:rPr>
              <a:t> </a:t>
            </a:r>
            <a:r>
              <a:rPr lang="en-US" sz="3200" dirty="0">
                <a:solidFill>
                  <a:schemeClr val="accent1"/>
                </a:solidFill>
                <a:latin typeface="+mj-lt"/>
              </a:rPr>
              <a:t>Us</a:t>
            </a:r>
          </a:p>
        </p:txBody>
      </p:sp>
      <p:sp>
        <p:nvSpPr>
          <p:cNvPr id="5" name="TextBox 4"/>
          <p:cNvSpPr txBox="1"/>
          <p:nvPr/>
        </p:nvSpPr>
        <p:spPr>
          <a:xfrm>
            <a:off x="1938556" y="1380316"/>
            <a:ext cx="6781800" cy="4278094"/>
          </a:xfrm>
          <a:prstGeom prst="rect">
            <a:avLst/>
          </a:prstGeom>
          <a:noFill/>
        </p:spPr>
        <p:txBody>
          <a:bodyPr wrap="square" rtlCol="0">
            <a:spAutoFit/>
          </a:bodyPr>
          <a:lstStyle/>
          <a:p>
            <a:r>
              <a:rPr lang="en-US" sz="2000" b="1" dirty="0">
                <a:solidFill>
                  <a:schemeClr val="tx2"/>
                </a:solidFill>
              </a:rPr>
              <a:t>Partnership Program</a:t>
            </a:r>
          </a:p>
          <a:p>
            <a:r>
              <a:rPr lang="en-US" dirty="0">
                <a:solidFill>
                  <a:schemeClr val="tx2"/>
                </a:solidFill>
              </a:rPr>
              <a:t>New York Regional Office</a:t>
            </a:r>
          </a:p>
          <a:p>
            <a:r>
              <a:rPr lang="en-US" dirty="0">
                <a:solidFill>
                  <a:schemeClr val="tx2"/>
                </a:solidFill>
              </a:rPr>
              <a:t>Phone: (212) 882-2130</a:t>
            </a:r>
          </a:p>
          <a:p>
            <a:r>
              <a:rPr lang="en-US" dirty="0">
                <a:solidFill>
                  <a:schemeClr val="tx2"/>
                </a:solidFill>
              </a:rPr>
              <a:t>Email: </a:t>
            </a:r>
            <a:r>
              <a:rPr lang="en-US" dirty="0">
                <a:solidFill>
                  <a:schemeClr val="tx2"/>
                </a:solidFill>
                <a:hlinkClick r:id="rId3"/>
              </a:rPr>
              <a:t>new.york.rcc.partnership@2020census.gov</a:t>
            </a:r>
            <a:endParaRPr lang="en-US" dirty="0">
              <a:solidFill>
                <a:schemeClr val="tx2"/>
              </a:solidFill>
            </a:endParaRPr>
          </a:p>
          <a:p>
            <a:endParaRPr lang="en-US" sz="1400" dirty="0">
              <a:solidFill>
                <a:schemeClr val="tx2"/>
              </a:solidFill>
            </a:endParaRPr>
          </a:p>
          <a:p>
            <a:r>
              <a:rPr lang="en-US" dirty="0">
                <a:solidFill>
                  <a:schemeClr val="tx2"/>
                </a:solidFill>
              </a:rPr>
              <a:t>Philadelphia Regional Office</a:t>
            </a:r>
          </a:p>
          <a:p>
            <a:r>
              <a:rPr lang="en-US" dirty="0">
                <a:solidFill>
                  <a:schemeClr val="tx2"/>
                </a:solidFill>
              </a:rPr>
              <a:t>Phone: (215) 717-1800</a:t>
            </a:r>
          </a:p>
          <a:p>
            <a:r>
              <a:rPr lang="en-US" dirty="0">
                <a:solidFill>
                  <a:schemeClr val="tx2"/>
                </a:solidFill>
              </a:rPr>
              <a:t>Email: </a:t>
            </a:r>
            <a:r>
              <a:rPr lang="en-US" dirty="0">
                <a:solidFill>
                  <a:schemeClr val="tx2"/>
                </a:solidFill>
                <a:hlinkClick r:id="rId4"/>
              </a:rPr>
              <a:t>Philadelphia.rcc.partnership@2020census.gov</a:t>
            </a:r>
            <a:r>
              <a:rPr lang="en-US" dirty="0">
                <a:solidFill>
                  <a:schemeClr val="tx2"/>
                </a:solidFill>
              </a:rPr>
              <a:t> </a:t>
            </a:r>
          </a:p>
          <a:p>
            <a:endParaRPr lang="en-US" sz="1400" dirty="0">
              <a:solidFill>
                <a:schemeClr val="tx2"/>
              </a:solidFill>
            </a:endParaRPr>
          </a:p>
          <a:p>
            <a:r>
              <a:rPr lang="en-US" sz="2000" b="1" dirty="0">
                <a:solidFill>
                  <a:schemeClr val="tx2"/>
                </a:solidFill>
              </a:rPr>
              <a:t>Data Dissemination Program</a:t>
            </a:r>
          </a:p>
          <a:p>
            <a:r>
              <a:rPr lang="en-US" dirty="0">
                <a:solidFill>
                  <a:schemeClr val="tx2"/>
                </a:solidFill>
              </a:rPr>
              <a:t>Email: </a:t>
            </a:r>
            <a:r>
              <a:rPr lang="en-US" dirty="0">
                <a:solidFill>
                  <a:schemeClr val="tx2"/>
                </a:solidFill>
                <a:hlinkClick r:id="rId5"/>
              </a:rPr>
              <a:t>census.askdata@census.gov</a:t>
            </a:r>
            <a:endParaRPr lang="en-US" dirty="0">
              <a:solidFill>
                <a:schemeClr val="tx2"/>
              </a:solidFill>
            </a:endParaRPr>
          </a:p>
          <a:p>
            <a:r>
              <a:rPr lang="en-US" dirty="0">
                <a:solidFill>
                  <a:schemeClr val="tx2"/>
                </a:solidFill>
              </a:rPr>
              <a:t>Phone: 1-844-ASK-DATA</a:t>
            </a:r>
          </a:p>
          <a:p>
            <a:r>
              <a:rPr lang="en-US" dirty="0">
                <a:solidFill>
                  <a:schemeClr val="tx2"/>
                </a:solidFill>
              </a:rPr>
              <a:t>Website: </a:t>
            </a:r>
            <a:r>
              <a:rPr lang="en-US" dirty="0">
                <a:solidFill>
                  <a:schemeClr val="tx2"/>
                </a:solidFill>
                <a:hlinkClick r:id="rId6"/>
              </a:rPr>
              <a:t>www.census.gov/data/training-workshops.html</a:t>
            </a:r>
            <a:endParaRPr lang="en-US" dirty="0">
              <a:solidFill>
                <a:schemeClr val="tx2"/>
              </a:solidFill>
            </a:endParaRPr>
          </a:p>
          <a:p>
            <a:endParaRPr lang="en-US" dirty="0">
              <a:solidFill>
                <a:schemeClr val="tx2"/>
              </a:solidFill>
            </a:endParaRPr>
          </a:p>
          <a:p>
            <a:endParaRPr lang="en-US" sz="2000" b="1" dirty="0">
              <a:solidFill>
                <a:schemeClr val="tx2"/>
              </a:solidFill>
            </a:endParaRPr>
          </a:p>
        </p:txBody>
      </p:sp>
      <p:sp>
        <p:nvSpPr>
          <p:cNvPr id="7" name="Slide Number Placeholder 3">
            <a:extLst>
              <a:ext uri="{FF2B5EF4-FFF2-40B4-BE49-F238E27FC236}">
                <a16:creationId xmlns:a16="http://schemas.microsoft.com/office/drawing/2014/main" id="{77A2C7A5-7034-4F52-A6C8-97099AAECC96}"/>
              </a:ext>
            </a:extLst>
          </p:cNvPr>
          <p:cNvSpPr txBox="1">
            <a:spLocks/>
          </p:cNvSpPr>
          <p:nvPr/>
        </p:nvSpPr>
        <p:spPr>
          <a:xfrm>
            <a:off x="3505200" y="6356350"/>
            <a:ext cx="5275976"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dirty="0" smtClean="0"/>
              <a:pPr/>
              <a:t>12</a:t>
            </a:fld>
            <a:endParaRPr lang="en-US" dirty="0"/>
          </a:p>
        </p:txBody>
      </p:sp>
      <p:sp>
        <p:nvSpPr>
          <p:cNvPr id="4" name="Oval 3">
            <a:hlinkClick r:id="rId7" action="ppaction://hlinkpres?slideindex=1&amp;slidetitle="/>
            <a:extLst>
              <a:ext uri="{FF2B5EF4-FFF2-40B4-BE49-F238E27FC236}">
                <a16:creationId xmlns:a16="http://schemas.microsoft.com/office/drawing/2014/main" id="{96070126-6FC6-481C-8BB0-949ECABF1AD4}"/>
              </a:ext>
            </a:extLst>
          </p:cNvPr>
          <p:cNvSpPr/>
          <p:nvPr/>
        </p:nvSpPr>
        <p:spPr>
          <a:xfrm>
            <a:off x="9420225" y="6185927"/>
            <a:ext cx="371475" cy="35298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471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D923A4-E903-42BA-A7D4-B430974D59FD}"/>
              </a:ext>
            </a:extLst>
          </p:cNvPr>
          <p:cNvSpPr>
            <a:spLocks noGrp="1"/>
          </p:cNvSpPr>
          <p:nvPr>
            <p:ph type="sldNum" sz="quarter" idx="11"/>
          </p:nvPr>
        </p:nvSpPr>
        <p:spPr/>
        <p:txBody>
          <a:bodyPr/>
          <a:lstStyle/>
          <a:p>
            <a:fld id="{2BEE099A-8562-47CA-944D-F82EDDAC5192}" type="slidenum">
              <a:rPr lang="en-US" smtClean="0"/>
              <a:pPr/>
              <a:t>2</a:t>
            </a:fld>
            <a:endParaRPr lang="en-US" dirty="0"/>
          </a:p>
        </p:txBody>
      </p:sp>
      <p:sp>
        <p:nvSpPr>
          <p:cNvPr id="3" name="TextBox 2">
            <a:extLst>
              <a:ext uri="{FF2B5EF4-FFF2-40B4-BE49-F238E27FC236}">
                <a16:creationId xmlns:a16="http://schemas.microsoft.com/office/drawing/2014/main" id="{55D89CE4-07BD-4845-82BF-F4F915B91077}"/>
              </a:ext>
            </a:extLst>
          </p:cNvPr>
          <p:cNvSpPr txBox="1"/>
          <p:nvPr/>
        </p:nvSpPr>
        <p:spPr>
          <a:xfrm>
            <a:off x="1059868" y="1506916"/>
            <a:ext cx="10061273"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rPr>
              <a:t>Self-response rates are determined by households that have responded to the 2020 Census online, by mail, or by phone.</a:t>
            </a:r>
          </a:p>
          <a:p>
            <a:endParaRPr lang="en-US" sz="2400" dirty="0">
              <a:latin typeface="Century Gothic"/>
            </a:endParaRPr>
          </a:p>
          <a:p>
            <a:endParaRPr lang="en-US" sz="2400" dirty="0">
              <a:latin typeface="Century Gothic"/>
            </a:endParaRPr>
          </a:p>
          <a:p>
            <a:endParaRPr lang="en-US" sz="2400" dirty="0">
              <a:latin typeface="Century Gothic"/>
            </a:endParaRPr>
          </a:p>
          <a:p>
            <a:endParaRPr lang="en-US" sz="2400" dirty="0">
              <a:latin typeface="Century Gothic"/>
            </a:endParaRPr>
          </a:p>
          <a:p>
            <a:endParaRPr lang="en-US" sz="2400" dirty="0">
              <a:latin typeface="Century Gothic"/>
            </a:endParaRPr>
          </a:p>
          <a:p>
            <a:r>
              <a:rPr lang="en-US" sz="2400" dirty="0">
                <a:latin typeface="Century Gothic"/>
              </a:rPr>
              <a:t>The self-response rate map is an easy and interactive tool that allows communities to see how they are performing. Focused outreach can then be directed to areas that need improvement in self-response rates.</a:t>
            </a:r>
          </a:p>
        </p:txBody>
      </p:sp>
      <p:pic>
        <p:nvPicPr>
          <p:cNvPr id="4" name="Picture 4" descr="File:Gnome-laptop.svg - Wikipedia">
            <a:extLst>
              <a:ext uri="{FF2B5EF4-FFF2-40B4-BE49-F238E27FC236}">
                <a16:creationId xmlns:a16="http://schemas.microsoft.com/office/drawing/2014/main" id="{30133F98-11C2-499E-B06A-08BAC31F3A4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14548" y="2457599"/>
            <a:ext cx="1564258" cy="1549879"/>
          </a:xfrm>
          <a:prstGeom prst="rect">
            <a:avLst/>
          </a:prstGeom>
        </p:spPr>
      </p:pic>
      <p:sp>
        <p:nvSpPr>
          <p:cNvPr id="9" name="Title 1">
            <a:extLst>
              <a:ext uri="{FF2B5EF4-FFF2-40B4-BE49-F238E27FC236}">
                <a16:creationId xmlns:a16="http://schemas.microsoft.com/office/drawing/2014/main" id="{D0EC9049-870D-48D7-A1A0-F7C08DFCC7CE}"/>
              </a:ext>
            </a:extLst>
          </p:cNvPr>
          <p:cNvSpPr txBox="1">
            <a:spLocks/>
          </p:cNvSpPr>
          <p:nvPr/>
        </p:nvSpPr>
        <p:spPr>
          <a:xfrm>
            <a:off x="551576" y="496786"/>
            <a:ext cx="11089340" cy="75713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a:lstStyle>
          <a:p>
            <a:r>
              <a:rPr lang="en-US" sz="3200" dirty="0">
                <a:latin typeface="Century Gothic"/>
              </a:rPr>
              <a:t>2020 Census Response Rate Map</a:t>
            </a:r>
            <a:endParaRPr lang="en-US" sz="3200" b="0" dirty="0">
              <a:latin typeface="Century Gothic"/>
            </a:endParaRPr>
          </a:p>
        </p:txBody>
      </p:sp>
      <p:sp>
        <p:nvSpPr>
          <p:cNvPr id="14" name="Slide Number Placeholder 3">
            <a:extLst>
              <a:ext uri="{FF2B5EF4-FFF2-40B4-BE49-F238E27FC236}">
                <a16:creationId xmlns:a16="http://schemas.microsoft.com/office/drawing/2014/main" id="{CB10C99F-CC84-419B-A9FA-75AE22EDE134}"/>
              </a:ext>
            </a:extLst>
          </p:cNvPr>
          <p:cNvSpPr txBox="1">
            <a:spLocks/>
          </p:cNvSpPr>
          <p:nvPr/>
        </p:nvSpPr>
        <p:spPr>
          <a:xfrm>
            <a:off x="3505200" y="6356350"/>
            <a:ext cx="5275976"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2</a:t>
            </a:fld>
            <a:endParaRPr lang="en-US" dirty="0"/>
          </a:p>
        </p:txBody>
      </p:sp>
      <p:sp>
        <p:nvSpPr>
          <p:cNvPr id="8" name="TextBox 1">
            <a:extLst>
              <a:ext uri="{FF2B5EF4-FFF2-40B4-BE49-F238E27FC236}">
                <a16:creationId xmlns:a16="http://schemas.microsoft.com/office/drawing/2014/main" id="{661A5B1A-241A-4C95-9E18-1E7E2D41F58D}"/>
              </a:ext>
            </a:extLst>
          </p:cNvPr>
          <p:cNvSpPr txBox="1"/>
          <p:nvPr/>
        </p:nvSpPr>
        <p:spPr>
          <a:xfrm>
            <a:off x="3817087" y="5650919"/>
            <a:ext cx="4546833"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latin typeface="Century Gothic"/>
                <a:hlinkClick r:id="rId4"/>
              </a:rPr>
              <a:t>Click HERE ---&gt; Response Rate Map</a:t>
            </a:r>
          </a:p>
        </p:txBody>
      </p:sp>
    </p:spTree>
    <p:extLst>
      <p:ext uri="{BB962C8B-B14F-4D97-AF65-F5344CB8AC3E}">
        <p14:creationId xmlns:p14="http://schemas.microsoft.com/office/powerpoint/2010/main" val="12131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76" y="496786"/>
            <a:ext cx="11089340" cy="757136"/>
          </a:xfrm>
        </p:spPr>
        <p:txBody>
          <a:bodyPr>
            <a:normAutofit/>
          </a:bodyPr>
          <a:lstStyle/>
          <a:p>
            <a:r>
              <a:rPr lang="en-US" sz="3200" dirty="0">
                <a:latin typeface="Century Gothic"/>
              </a:rPr>
              <a:t>2020 Census Response Rate Map (National)</a:t>
            </a:r>
            <a:endParaRPr lang="en-US" sz="3200" b="0" dirty="0">
              <a:latin typeface="Century Gothic"/>
            </a:endParaRPr>
          </a:p>
        </p:txBody>
      </p:sp>
      <p:sp>
        <p:nvSpPr>
          <p:cNvPr id="5" name="Slide Number Placeholder 3">
            <a:extLst>
              <a:ext uri="{FF2B5EF4-FFF2-40B4-BE49-F238E27FC236}">
                <a16:creationId xmlns:a16="http://schemas.microsoft.com/office/drawing/2014/main" id="{32DFA764-8E9D-4149-BBCB-C5EEBE2357B1}"/>
              </a:ext>
            </a:extLst>
          </p:cNvPr>
          <p:cNvSpPr txBox="1">
            <a:spLocks/>
          </p:cNvSpPr>
          <p:nvPr/>
        </p:nvSpPr>
        <p:spPr>
          <a:xfrm>
            <a:off x="3505200" y="6356350"/>
            <a:ext cx="5275976"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3</a:t>
            </a:fld>
            <a:endParaRPr lang="en-US" dirty="0"/>
          </a:p>
        </p:txBody>
      </p:sp>
      <p:pic>
        <p:nvPicPr>
          <p:cNvPr id="7" name="Picture 8">
            <a:extLst>
              <a:ext uri="{FF2B5EF4-FFF2-40B4-BE49-F238E27FC236}">
                <a16:creationId xmlns:a16="http://schemas.microsoft.com/office/drawing/2014/main" id="{F27DFF79-5DB9-4296-A1F0-5B6D87E57D8B}"/>
              </a:ext>
            </a:extLst>
          </p:cNvPr>
          <p:cNvPicPr>
            <a:picLocks noChangeAspect="1"/>
          </p:cNvPicPr>
          <p:nvPr/>
        </p:nvPicPr>
        <p:blipFill>
          <a:blip r:embed="rId3"/>
          <a:stretch>
            <a:fillRect/>
          </a:stretch>
        </p:blipFill>
        <p:spPr>
          <a:xfrm>
            <a:off x="6627513" y="2013546"/>
            <a:ext cx="4521017" cy="3112595"/>
          </a:xfrm>
          <a:prstGeom prst="rect">
            <a:avLst/>
          </a:prstGeom>
          <a:ln>
            <a:solidFill>
              <a:schemeClr val="bg1">
                <a:lumMod val="50000"/>
              </a:schemeClr>
            </a:solidFill>
          </a:ln>
        </p:spPr>
      </p:pic>
      <p:pic>
        <p:nvPicPr>
          <p:cNvPr id="9" name="Picture 9">
            <a:extLst>
              <a:ext uri="{FF2B5EF4-FFF2-40B4-BE49-F238E27FC236}">
                <a16:creationId xmlns:a16="http://schemas.microsoft.com/office/drawing/2014/main" id="{D68A1A8B-E046-424C-B145-8CD1A927CEDC}"/>
              </a:ext>
            </a:extLst>
          </p:cNvPr>
          <p:cNvPicPr>
            <a:picLocks noGrp="1" noChangeAspect="1"/>
          </p:cNvPicPr>
          <p:nvPr>
            <p:ph idx="1"/>
          </p:nvPr>
        </p:nvPicPr>
        <p:blipFill>
          <a:blip r:embed="rId4"/>
          <a:stretch>
            <a:fillRect/>
          </a:stretch>
        </p:blipFill>
        <p:spPr>
          <a:xfrm>
            <a:off x="1078929" y="1310790"/>
            <a:ext cx="5410967" cy="4965213"/>
          </a:xfrm>
          <a:ln>
            <a:solidFill>
              <a:schemeClr val="bg1">
                <a:lumMod val="50000"/>
              </a:schemeClr>
            </a:solidFill>
          </a:ln>
        </p:spPr>
      </p:pic>
      <p:pic>
        <p:nvPicPr>
          <p:cNvPr id="11" name="Picture 11">
            <a:extLst>
              <a:ext uri="{FF2B5EF4-FFF2-40B4-BE49-F238E27FC236}">
                <a16:creationId xmlns:a16="http://schemas.microsoft.com/office/drawing/2014/main" id="{2F4D4469-721F-4D65-83AA-380D5035EA16}"/>
              </a:ext>
            </a:extLst>
          </p:cNvPr>
          <p:cNvPicPr>
            <a:picLocks noChangeAspect="1"/>
          </p:cNvPicPr>
          <p:nvPr/>
        </p:nvPicPr>
        <p:blipFill>
          <a:blip r:embed="rId5"/>
          <a:stretch>
            <a:fillRect/>
          </a:stretch>
        </p:blipFill>
        <p:spPr>
          <a:xfrm>
            <a:off x="10284478" y="2041991"/>
            <a:ext cx="820832" cy="416300"/>
          </a:xfrm>
          <a:prstGeom prst="rect">
            <a:avLst/>
          </a:prstGeom>
        </p:spPr>
      </p:pic>
    </p:spTree>
    <p:extLst>
      <p:ext uri="{BB962C8B-B14F-4D97-AF65-F5344CB8AC3E}">
        <p14:creationId xmlns:p14="http://schemas.microsoft.com/office/powerpoint/2010/main" val="4096083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76" y="496786"/>
            <a:ext cx="11089341" cy="757136"/>
          </a:xfrm>
        </p:spPr>
        <p:txBody>
          <a:bodyPr>
            <a:normAutofit/>
          </a:bodyPr>
          <a:lstStyle/>
          <a:p>
            <a:r>
              <a:rPr lang="en-US" sz="3200" dirty="0">
                <a:latin typeface="Century Gothic"/>
              </a:rPr>
              <a:t>2020 Census Response Rate Map (State)</a:t>
            </a:r>
            <a:endParaRPr lang="en-US" sz="3200" b="0" dirty="0">
              <a:latin typeface="Century Gothic"/>
            </a:endParaRPr>
          </a:p>
        </p:txBody>
      </p:sp>
      <p:sp>
        <p:nvSpPr>
          <p:cNvPr id="5" name="Slide Number Placeholder 3">
            <a:extLst>
              <a:ext uri="{FF2B5EF4-FFF2-40B4-BE49-F238E27FC236}">
                <a16:creationId xmlns:a16="http://schemas.microsoft.com/office/drawing/2014/main" id="{5660C16A-F129-4E50-AB1C-AFE283D2D6BD}"/>
              </a:ext>
            </a:extLst>
          </p:cNvPr>
          <p:cNvSpPr txBox="1">
            <a:spLocks/>
          </p:cNvSpPr>
          <p:nvPr/>
        </p:nvSpPr>
        <p:spPr>
          <a:xfrm>
            <a:off x="3505200" y="6356350"/>
            <a:ext cx="5275976"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3" name="Picture 3">
            <a:extLst>
              <a:ext uri="{FF2B5EF4-FFF2-40B4-BE49-F238E27FC236}">
                <a16:creationId xmlns:a16="http://schemas.microsoft.com/office/drawing/2014/main" id="{DD100AE4-3107-4408-BDB3-3051E947C40F}"/>
              </a:ext>
            </a:extLst>
          </p:cNvPr>
          <p:cNvPicPr>
            <a:picLocks noChangeAspect="1"/>
          </p:cNvPicPr>
          <p:nvPr/>
        </p:nvPicPr>
        <p:blipFill>
          <a:blip r:embed="rId3"/>
          <a:stretch>
            <a:fillRect/>
          </a:stretch>
        </p:blipFill>
        <p:spPr>
          <a:xfrm>
            <a:off x="2572872" y="1433717"/>
            <a:ext cx="7144868" cy="4689813"/>
          </a:xfrm>
          <a:prstGeom prst="rect">
            <a:avLst/>
          </a:prstGeom>
          <a:ln>
            <a:solidFill>
              <a:schemeClr val="bg1">
                <a:lumMod val="50000"/>
              </a:schemeClr>
            </a:solidFill>
          </a:ln>
        </p:spPr>
      </p:pic>
      <p:sp>
        <p:nvSpPr>
          <p:cNvPr id="7" name="Slide Number Placeholder 3">
            <a:extLst>
              <a:ext uri="{FF2B5EF4-FFF2-40B4-BE49-F238E27FC236}">
                <a16:creationId xmlns:a16="http://schemas.microsoft.com/office/drawing/2014/main" id="{CFC9DCFC-2116-44DA-B66A-A7BB6DAB1CFB}"/>
              </a:ext>
            </a:extLst>
          </p:cNvPr>
          <p:cNvSpPr txBox="1">
            <a:spLocks/>
          </p:cNvSpPr>
          <p:nvPr/>
        </p:nvSpPr>
        <p:spPr>
          <a:xfrm>
            <a:off x="3505200" y="6356350"/>
            <a:ext cx="5275976"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4</a:t>
            </a:fld>
            <a:endParaRPr lang="en-US" dirty="0"/>
          </a:p>
        </p:txBody>
      </p:sp>
    </p:spTree>
    <p:extLst>
      <p:ext uri="{BB962C8B-B14F-4D97-AF65-F5344CB8AC3E}">
        <p14:creationId xmlns:p14="http://schemas.microsoft.com/office/powerpoint/2010/main" val="209051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76" y="496786"/>
            <a:ext cx="11089340" cy="757136"/>
          </a:xfrm>
        </p:spPr>
        <p:txBody>
          <a:bodyPr>
            <a:normAutofit/>
          </a:bodyPr>
          <a:lstStyle/>
          <a:p>
            <a:r>
              <a:rPr lang="en-US" sz="3200" dirty="0">
                <a:latin typeface="Century Gothic"/>
              </a:rPr>
              <a:t>2020 Census Response Rate Map (County)</a:t>
            </a:r>
            <a:endParaRPr lang="en-US" sz="3200" b="0" dirty="0">
              <a:latin typeface="Century Gothic"/>
            </a:endParaRPr>
          </a:p>
        </p:txBody>
      </p:sp>
      <p:sp>
        <p:nvSpPr>
          <p:cNvPr id="5" name="Slide Number Placeholder 3">
            <a:extLst>
              <a:ext uri="{FF2B5EF4-FFF2-40B4-BE49-F238E27FC236}">
                <a16:creationId xmlns:a16="http://schemas.microsoft.com/office/drawing/2014/main" id="{53C711D6-1987-4D8C-BF4D-6EEE11AC1D0B}"/>
              </a:ext>
            </a:extLst>
          </p:cNvPr>
          <p:cNvSpPr txBox="1">
            <a:spLocks/>
          </p:cNvSpPr>
          <p:nvPr/>
        </p:nvSpPr>
        <p:spPr>
          <a:xfrm>
            <a:off x="3505200" y="6356350"/>
            <a:ext cx="5275976"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5</a:t>
            </a:fld>
            <a:endParaRPr lang="en-US" dirty="0"/>
          </a:p>
        </p:txBody>
      </p:sp>
      <p:pic>
        <p:nvPicPr>
          <p:cNvPr id="3" name="Picture 3">
            <a:extLst>
              <a:ext uri="{FF2B5EF4-FFF2-40B4-BE49-F238E27FC236}">
                <a16:creationId xmlns:a16="http://schemas.microsoft.com/office/drawing/2014/main" id="{FEB2A4A9-D2B7-4AB6-BCE7-5D76666E87D4}"/>
              </a:ext>
            </a:extLst>
          </p:cNvPr>
          <p:cNvPicPr>
            <a:picLocks noChangeAspect="1"/>
          </p:cNvPicPr>
          <p:nvPr/>
        </p:nvPicPr>
        <p:blipFill>
          <a:blip r:embed="rId3"/>
          <a:stretch>
            <a:fillRect/>
          </a:stretch>
        </p:blipFill>
        <p:spPr>
          <a:xfrm>
            <a:off x="448237" y="2002595"/>
            <a:ext cx="4446492" cy="2978315"/>
          </a:xfrm>
          <a:prstGeom prst="rect">
            <a:avLst/>
          </a:prstGeom>
          <a:ln>
            <a:solidFill>
              <a:schemeClr val="bg1">
                <a:lumMod val="50000"/>
              </a:schemeClr>
            </a:solidFill>
          </a:ln>
        </p:spPr>
      </p:pic>
      <p:pic>
        <p:nvPicPr>
          <p:cNvPr id="9" name="Picture 9">
            <a:extLst>
              <a:ext uri="{FF2B5EF4-FFF2-40B4-BE49-F238E27FC236}">
                <a16:creationId xmlns:a16="http://schemas.microsoft.com/office/drawing/2014/main" id="{6A5AFD22-68D1-4DF3-B854-960F300EFC78}"/>
              </a:ext>
            </a:extLst>
          </p:cNvPr>
          <p:cNvPicPr>
            <a:picLocks noGrp="1" noChangeAspect="1"/>
          </p:cNvPicPr>
          <p:nvPr>
            <p:ph idx="1"/>
          </p:nvPr>
        </p:nvPicPr>
        <p:blipFill>
          <a:blip r:embed="rId4"/>
          <a:stretch>
            <a:fillRect/>
          </a:stretch>
        </p:blipFill>
        <p:spPr>
          <a:xfrm>
            <a:off x="5272149" y="1454225"/>
            <a:ext cx="6078877" cy="4086673"/>
          </a:xfrm>
          <a:ln w="12700">
            <a:solidFill>
              <a:schemeClr val="bg1">
                <a:lumMod val="50000"/>
              </a:schemeClr>
            </a:solidFill>
          </a:ln>
        </p:spPr>
      </p:pic>
      <p:cxnSp>
        <p:nvCxnSpPr>
          <p:cNvPr id="12" name="Straight Arrow Connector 11">
            <a:extLst>
              <a:ext uri="{FF2B5EF4-FFF2-40B4-BE49-F238E27FC236}">
                <a16:creationId xmlns:a16="http://schemas.microsoft.com/office/drawing/2014/main" id="{8F130973-D280-459C-80A0-B595509D4F95}"/>
              </a:ext>
            </a:extLst>
          </p:cNvPr>
          <p:cNvCxnSpPr/>
          <p:nvPr/>
        </p:nvCxnSpPr>
        <p:spPr>
          <a:xfrm flipV="1">
            <a:off x="3952876" y="3984250"/>
            <a:ext cx="1783976" cy="8963"/>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D2D3CE1-8D13-49CE-8909-51741954EFA6}"/>
              </a:ext>
            </a:extLst>
          </p:cNvPr>
          <p:cNvSpPr/>
          <p:nvPr/>
        </p:nvSpPr>
        <p:spPr>
          <a:xfrm>
            <a:off x="3145491" y="3499597"/>
            <a:ext cx="806824" cy="806824"/>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887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76" y="496786"/>
            <a:ext cx="11089341" cy="757136"/>
          </a:xfrm>
        </p:spPr>
        <p:txBody>
          <a:bodyPr>
            <a:normAutofit/>
          </a:bodyPr>
          <a:lstStyle/>
          <a:p>
            <a:r>
              <a:rPr lang="en-US" sz="3200" dirty="0">
                <a:latin typeface="Century Gothic"/>
              </a:rPr>
              <a:t>2020 Census Response Rate Map (City)</a:t>
            </a:r>
            <a:endParaRPr lang="en-US" sz="3200" b="0" dirty="0">
              <a:latin typeface="Century Gothic"/>
            </a:endParaRPr>
          </a:p>
        </p:txBody>
      </p:sp>
      <p:sp>
        <p:nvSpPr>
          <p:cNvPr id="6" name="Slide Number Placeholder 3">
            <a:extLst>
              <a:ext uri="{FF2B5EF4-FFF2-40B4-BE49-F238E27FC236}">
                <a16:creationId xmlns:a16="http://schemas.microsoft.com/office/drawing/2014/main" id="{CE872F01-A4E7-459B-8A77-DCAB45466425}"/>
              </a:ext>
            </a:extLst>
          </p:cNvPr>
          <p:cNvSpPr txBox="1">
            <a:spLocks/>
          </p:cNvSpPr>
          <p:nvPr/>
        </p:nvSpPr>
        <p:spPr>
          <a:xfrm>
            <a:off x="3505200" y="6356350"/>
            <a:ext cx="5275976"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6</a:t>
            </a:fld>
            <a:endParaRPr lang="en-US" dirty="0"/>
          </a:p>
        </p:txBody>
      </p:sp>
      <p:pic>
        <p:nvPicPr>
          <p:cNvPr id="3" name="Picture 3">
            <a:extLst>
              <a:ext uri="{FF2B5EF4-FFF2-40B4-BE49-F238E27FC236}">
                <a16:creationId xmlns:a16="http://schemas.microsoft.com/office/drawing/2014/main" id="{9BD935A0-6FF3-4303-B44A-F2CA2341E011}"/>
              </a:ext>
            </a:extLst>
          </p:cNvPr>
          <p:cNvPicPr>
            <a:picLocks noChangeAspect="1"/>
          </p:cNvPicPr>
          <p:nvPr/>
        </p:nvPicPr>
        <p:blipFill>
          <a:blip r:embed="rId3"/>
          <a:stretch>
            <a:fillRect/>
          </a:stretch>
        </p:blipFill>
        <p:spPr>
          <a:xfrm>
            <a:off x="824752" y="1412003"/>
            <a:ext cx="7288305" cy="4804963"/>
          </a:xfrm>
          <a:prstGeom prst="rect">
            <a:avLst/>
          </a:prstGeom>
          <a:ln w="12700">
            <a:solidFill>
              <a:schemeClr val="bg1">
                <a:lumMod val="50000"/>
              </a:schemeClr>
            </a:solidFill>
          </a:ln>
        </p:spPr>
      </p:pic>
      <p:pic>
        <p:nvPicPr>
          <p:cNvPr id="7" name="Picture 7">
            <a:extLst>
              <a:ext uri="{FF2B5EF4-FFF2-40B4-BE49-F238E27FC236}">
                <a16:creationId xmlns:a16="http://schemas.microsoft.com/office/drawing/2014/main" id="{12958A4E-32F1-4C2E-96AF-D0E7A860F2C9}"/>
              </a:ext>
            </a:extLst>
          </p:cNvPr>
          <p:cNvPicPr>
            <a:picLocks noChangeAspect="1"/>
          </p:cNvPicPr>
          <p:nvPr/>
        </p:nvPicPr>
        <p:blipFill>
          <a:blip r:embed="rId4"/>
          <a:stretch>
            <a:fillRect/>
          </a:stretch>
        </p:blipFill>
        <p:spPr>
          <a:xfrm>
            <a:off x="9221600" y="1409422"/>
            <a:ext cx="1601881" cy="2676525"/>
          </a:xfrm>
          <a:prstGeom prst="rect">
            <a:avLst/>
          </a:prstGeom>
        </p:spPr>
      </p:pic>
      <p:sp>
        <p:nvSpPr>
          <p:cNvPr id="11" name="TextBox 10">
            <a:extLst>
              <a:ext uri="{FF2B5EF4-FFF2-40B4-BE49-F238E27FC236}">
                <a16:creationId xmlns:a16="http://schemas.microsoft.com/office/drawing/2014/main" id="{D527C1FF-947D-41B1-9816-CC17C7E35625}"/>
              </a:ext>
            </a:extLst>
          </p:cNvPr>
          <p:cNvSpPr txBox="1"/>
          <p:nvPr/>
        </p:nvSpPr>
        <p:spPr>
          <a:xfrm>
            <a:off x="8597153" y="4294095"/>
            <a:ext cx="285077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Century Gothic"/>
              </a:rPr>
              <a:t>Defaults to first result alphabetically</a:t>
            </a:r>
            <a:endParaRPr lang="en-US"/>
          </a:p>
        </p:txBody>
      </p:sp>
      <p:cxnSp>
        <p:nvCxnSpPr>
          <p:cNvPr id="16" name="Straight Arrow Connector 15">
            <a:extLst>
              <a:ext uri="{FF2B5EF4-FFF2-40B4-BE49-F238E27FC236}">
                <a16:creationId xmlns:a16="http://schemas.microsoft.com/office/drawing/2014/main" id="{1B417A07-EBB2-49EF-8152-A83118DFED06}"/>
              </a:ext>
            </a:extLst>
          </p:cNvPr>
          <p:cNvCxnSpPr/>
          <p:nvPr/>
        </p:nvCxnSpPr>
        <p:spPr>
          <a:xfrm>
            <a:off x="6293224" y="1528483"/>
            <a:ext cx="2886635" cy="627529"/>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65F57BB-C94D-4F78-A9AC-32827A5B198C}"/>
              </a:ext>
            </a:extLst>
          </p:cNvPr>
          <p:cNvCxnSpPr>
            <a:cxnSpLocks/>
          </p:cNvCxnSpPr>
          <p:nvPr/>
        </p:nvCxnSpPr>
        <p:spPr>
          <a:xfrm flipV="1">
            <a:off x="7987553" y="2317377"/>
            <a:ext cx="1129554" cy="1138517"/>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59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76" y="496786"/>
            <a:ext cx="11089341" cy="757136"/>
          </a:xfrm>
        </p:spPr>
        <p:txBody>
          <a:bodyPr>
            <a:normAutofit/>
          </a:bodyPr>
          <a:lstStyle/>
          <a:p>
            <a:r>
              <a:rPr lang="en-US" sz="3200" dirty="0">
                <a:latin typeface="Century Gothic"/>
              </a:rPr>
              <a:t>2020 Census Response Rate Map (Tract)</a:t>
            </a:r>
            <a:endParaRPr lang="en-US" sz="3200" b="0" dirty="0">
              <a:latin typeface="Century Gothic"/>
            </a:endParaRPr>
          </a:p>
        </p:txBody>
      </p:sp>
      <p:sp>
        <p:nvSpPr>
          <p:cNvPr id="5" name="Slide Number Placeholder 3">
            <a:extLst>
              <a:ext uri="{FF2B5EF4-FFF2-40B4-BE49-F238E27FC236}">
                <a16:creationId xmlns:a16="http://schemas.microsoft.com/office/drawing/2014/main" id="{726FDA85-C7D8-4533-AB67-E04012C0E595}"/>
              </a:ext>
            </a:extLst>
          </p:cNvPr>
          <p:cNvSpPr txBox="1">
            <a:spLocks/>
          </p:cNvSpPr>
          <p:nvPr/>
        </p:nvSpPr>
        <p:spPr>
          <a:xfrm>
            <a:off x="3505200" y="6356350"/>
            <a:ext cx="5275976"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7</a:t>
            </a:fld>
            <a:endParaRPr lang="en-US" dirty="0"/>
          </a:p>
        </p:txBody>
      </p:sp>
      <p:pic>
        <p:nvPicPr>
          <p:cNvPr id="6" name="Picture 6">
            <a:extLst>
              <a:ext uri="{FF2B5EF4-FFF2-40B4-BE49-F238E27FC236}">
                <a16:creationId xmlns:a16="http://schemas.microsoft.com/office/drawing/2014/main" id="{1ED20441-5C3F-4711-AE25-4CDD341B7685}"/>
              </a:ext>
            </a:extLst>
          </p:cNvPr>
          <p:cNvPicPr>
            <a:picLocks noGrp="1" noChangeAspect="1"/>
          </p:cNvPicPr>
          <p:nvPr>
            <p:ph idx="1"/>
          </p:nvPr>
        </p:nvPicPr>
        <p:blipFill>
          <a:blip r:embed="rId3"/>
          <a:stretch>
            <a:fillRect/>
          </a:stretch>
        </p:blipFill>
        <p:spPr>
          <a:xfrm>
            <a:off x="1044272" y="1311993"/>
            <a:ext cx="6358490" cy="4934164"/>
          </a:xfrm>
          <a:ln w="12700">
            <a:solidFill>
              <a:schemeClr val="bg1">
                <a:lumMod val="50000"/>
              </a:schemeClr>
            </a:solidFill>
            <a:prstDash val="solid"/>
          </a:ln>
        </p:spPr>
      </p:pic>
      <p:pic>
        <p:nvPicPr>
          <p:cNvPr id="12" name="Picture 12">
            <a:extLst>
              <a:ext uri="{FF2B5EF4-FFF2-40B4-BE49-F238E27FC236}">
                <a16:creationId xmlns:a16="http://schemas.microsoft.com/office/drawing/2014/main" id="{21BBA6D5-4415-4978-AAC3-E9C758439F98}"/>
              </a:ext>
            </a:extLst>
          </p:cNvPr>
          <p:cNvPicPr>
            <a:picLocks noChangeAspect="1"/>
          </p:cNvPicPr>
          <p:nvPr/>
        </p:nvPicPr>
        <p:blipFill>
          <a:blip r:embed="rId4"/>
          <a:stretch>
            <a:fillRect/>
          </a:stretch>
        </p:blipFill>
        <p:spPr>
          <a:xfrm>
            <a:off x="7637930" y="1760657"/>
            <a:ext cx="3496233" cy="3327722"/>
          </a:xfrm>
          <a:prstGeom prst="rect">
            <a:avLst/>
          </a:prstGeom>
          <a:ln w="12700">
            <a:solidFill>
              <a:schemeClr val="bg1">
                <a:lumMod val="50000"/>
              </a:schemeClr>
            </a:solidFill>
            <a:prstDash val="solid"/>
          </a:ln>
        </p:spPr>
      </p:pic>
      <p:sp>
        <p:nvSpPr>
          <p:cNvPr id="15" name="Rectangle 14">
            <a:extLst>
              <a:ext uri="{FF2B5EF4-FFF2-40B4-BE49-F238E27FC236}">
                <a16:creationId xmlns:a16="http://schemas.microsoft.com/office/drawing/2014/main" id="{3FCE9AC6-8F65-4B08-B1DE-254B225CD62F}"/>
              </a:ext>
            </a:extLst>
          </p:cNvPr>
          <p:cNvSpPr/>
          <p:nvPr/>
        </p:nvSpPr>
        <p:spPr>
          <a:xfrm>
            <a:off x="4150098" y="2791945"/>
            <a:ext cx="358590" cy="403413"/>
          </a:xfrm>
          <a:prstGeom prst="rect">
            <a:avLst/>
          </a:prstGeom>
          <a:no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617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76" y="496786"/>
            <a:ext cx="11089341" cy="757136"/>
          </a:xfrm>
        </p:spPr>
        <p:txBody>
          <a:bodyPr>
            <a:normAutofit/>
          </a:bodyPr>
          <a:lstStyle/>
          <a:p>
            <a:r>
              <a:rPr lang="en-US" sz="3200" dirty="0">
                <a:latin typeface="Century Gothic"/>
              </a:rPr>
              <a:t>2020 Census Response Rate Map (Town)</a:t>
            </a:r>
            <a:endParaRPr lang="en-US" sz="3200" b="0" dirty="0">
              <a:latin typeface="Century Gothic"/>
            </a:endParaRPr>
          </a:p>
        </p:txBody>
      </p:sp>
      <p:sp>
        <p:nvSpPr>
          <p:cNvPr id="5" name="Slide Number Placeholder 3">
            <a:extLst>
              <a:ext uri="{FF2B5EF4-FFF2-40B4-BE49-F238E27FC236}">
                <a16:creationId xmlns:a16="http://schemas.microsoft.com/office/drawing/2014/main" id="{726FDA85-C7D8-4533-AB67-E04012C0E595}"/>
              </a:ext>
            </a:extLst>
          </p:cNvPr>
          <p:cNvSpPr txBox="1">
            <a:spLocks/>
          </p:cNvSpPr>
          <p:nvPr/>
        </p:nvSpPr>
        <p:spPr>
          <a:xfrm>
            <a:off x="3505200" y="6356350"/>
            <a:ext cx="5275976"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dirty="0" smtClean="0"/>
              <a:pPr/>
              <a:t>8</a:t>
            </a:fld>
            <a:endParaRPr lang="en-US" dirty="0"/>
          </a:p>
        </p:txBody>
      </p:sp>
      <p:pic>
        <p:nvPicPr>
          <p:cNvPr id="3" name="Picture 5">
            <a:extLst>
              <a:ext uri="{FF2B5EF4-FFF2-40B4-BE49-F238E27FC236}">
                <a16:creationId xmlns:a16="http://schemas.microsoft.com/office/drawing/2014/main" id="{B30026EE-49CB-4A60-8686-C2668A5668E8}"/>
              </a:ext>
            </a:extLst>
          </p:cNvPr>
          <p:cNvPicPr>
            <a:picLocks noGrp="1" noChangeAspect="1"/>
          </p:cNvPicPr>
          <p:nvPr>
            <p:ph idx="1"/>
          </p:nvPr>
        </p:nvPicPr>
        <p:blipFill>
          <a:blip r:embed="rId3"/>
          <a:stretch>
            <a:fillRect/>
          </a:stretch>
        </p:blipFill>
        <p:spPr>
          <a:xfrm>
            <a:off x="2600815" y="1432798"/>
            <a:ext cx="7091485" cy="4748311"/>
          </a:xfrm>
          <a:ln w="12700">
            <a:solidFill>
              <a:schemeClr val="bg1">
                <a:lumMod val="50000"/>
              </a:schemeClr>
            </a:solidFill>
          </a:ln>
        </p:spPr>
      </p:pic>
    </p:spTree>
    <p:extLst>
      <p:ext uri="{BB962C8B-B14F-4D97-AF65-F5344CB8AC3E}">
        <p14:creationId xmlns:p14="http://schemas.microsoft.com/office/powerpoint/2010/main" val="2221677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76" y="496786"/>
            <a:ext cx="11089341" cy="757136"/>
          </a:xfrm>
        </p:spPr>
        <p:txBody>
          <a:bodyPr>
            <a:normAutofit/>
          </a:bodyPr>
          <a:lstStyle/>
          <a:p>
            <a:r>
              <a:rPr lang="en-US" sz="3200" dirty="0">
                <a:latin typeface="Century Gothic"/>
              </a:rPr>
              <a:t>View the Rankings</a:t>
            </a:r>
            <a:endParaRPr lang="en-US" sz="3200" dirty="0"/>
          </a:p>
        </p:txBody>
      </p:sp>
      <p:sp>
        <p:nvSpPr>
          <p:cNvPr id="5" name="Slide Number Placeholder 3">
            <a:extLst>
              <a:ext uri="{FF2B5EF4-FFF2-40B4-BE49-F238E27FC236}">
                <a16:creationId xmlns:a16="http://schemas.microsoft.com/office/drawing/2014/main" id="{726FDA85-C7D8-4533-AB67-E04012C0E595}"/>
              </a:ext>
            </a:extLst>
          </p:cNvPr>
          <p:cNvSpPr txBox="1">
            <a:spLocks/>
          </p:cNvSpPr>
          <p:nvPr/>
        </p:nvSpPr>
        <p:spPr>
          <a:xfrm>
            <a:off x="3505200" y="6356350"/>
            <a:ext cx="5275976"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dirty="0" smtClean="0"/>
              <a:pPr/>
              <a:t>9</a:t>
            </a:fld>
            <a:endParaRPr lang="en-US" dirty="0"/>
          </a:p>
        </p:txBody>
      </p:sp>
      <p:pic>
        <p:nvPicPr>
          <p:cNvPr id="9" name="Picture 9">
            <a:extLst>
              <a:ext uri="{FF2B5EF4-FFF2-40B4-BE49-F238E27FC236}">
                <a16:creationId xmlns:a16="http://schemas.microsoft.com/office/drawing/2014/main" id="{F9CF2D9F-7ED9-48C3-987D-767B75BAD78E}"/>
              </a:ext>
            </a:extLst>
          </p:cNvPr>
          <p:cNvPicPr>
            <a:picLocks noChangeAspect="1"/>
          </p:cNvPicPr>
          <p:nvPr/>
        </p:nvPicPr>
        <p:blipFill>
          <a:blip r:embed="rId3"/>
          <a:stretch>
            <a:fillRect/>
          </a:stretch>
        </p:blipFill>
        <p:spPr>
          <a:xfrm>
            <a:off x="5195267" y="558734"/>
            <a:ext cx="6024827" cy="5054292"/>
          </a:xfrm>
          <a:prstGeom prst="rect">
            <a:avLst/>
          </a:prstGeom>
        </p:spPr>
      </p:pic>
      <p:pic>
        <p:nvPicPr>
          <p:cNvPr id="18" name="Picture 18">
            <a:extLst>
              <a:ext uri="{FF2B5EF4-FFF2-40B4-BE49-F238E27FC236}">
                <a16:creationId xmlns:a16="http://schemas.microsoft.com/office/drawing/2014/main" id="{797EC04D-F136-44C9-B7B7-B229D2002BD4}"/>
              </a:ext>
            </a:extLst>
          </p:cNvPr>
          <p:cNvPicPr>
            <a:picLocks noChangeAspect="1"/>
          </p:cNvPicPr>
          <p:nvPr/>
        </p:nvPicPr>
        <p:blipFill>
          <a:blip r:embed="rId4"/>
          <a:stretch>
            <a:fillRect/>
          </a:stretch>
        </p:blipFill>
        <p:spPr>
          <a:xfrm>
            <a:off x="726143" y="1600425"/>
            <a:ext cx="3971363" cy="3970912"/>
          </a:xfrm>
          <a:prstGeom prst="rect">
            <a:avLst/>
          </a:prstGeom>
        </p:spPr>
      </p:pic>
      <p:sp>
        <p:nvSpPr>
          <p:cNvPr id="21" name="Rectangle 20">
            <a:extLst>
              <a:ext uri="{FF2B5EF4-FFF2-40B4-BE49-F238E27FC236}">
                <a16:creationId xmlns:a16="http://schemas.microsoft.com/office/drawing/2014/main" id="{FDB6DB01-2B3F-4186-A848-2E4050979A59}"/>
              </a:ext>
            </a:extLst>
          </p:cNvPr>
          <p:cNvSpPr/>
          <p:nvPr/>
        </p:nvSpPr>
        <p:spPr>
          <a:xfrm>
            <a:off x="3783108" y="1904999"/>
            <a:ext cx="770963" cy="4303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93D9DAC8-A4BE-426B-B235-A5501FB05780}"/>
              </a:ext>
            </a:extLst>
          </p:cNvPr>
          <p:cNvCxnSpPr/>
          <p:nvPr/>
        </p:nvCxnSpPr>
        <p:spPr>
          <a:xfrm flipV="1">
            <a:off x="4553511" y="2128556"/>
            <a:ext cx="681319" cy="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993129"/>
      </p:ext>
    </p:extLst>
  </p:cSld>
  <p:clrMapOvr>
    <a:masterClrMapping/>
  </p:clrMapOvr>
</p:sld>
</file>

<file path=ppt/theme/theme1.xml><?xml version="1.0" encoding="utf-8"?>
<a:theme xmlns:a="http://schemas.openxmlformats.org/drawingml/2006/main" name="Office Theme">
  <a:themeElements>
    <a:clrScheme name="2020 Census Color Pallette">
      <a:dk1>
        <a:sysClr val="windowText" lastClr="000000"/>
      </a:dk1>
      <a:lt1>
        <a:sysClr val="window" lastClr="FFFFFF"/>
      </a:lt1>
      <a:dk2>
        <a:srgbClr val="231F20"/>
      </a:dk2>
      <a:lt2>
        <a:srgbClr val="E7E6E6"/>
      </a:lt2>
      <a:accent1>
        <a:srgbClr val="205493"/>
      </a:accent1>
      <a:accent2>
        <a:srgbClr val="0095A8"/>
      </a:accent2>
      <a:accent3>
        <a:srgbClr val="9F2842"/>
      </a:accent3>
      <a:accent4>
        <a:srgbClr val="009964"/>
      </a:accent4>
      <a:accent5>
        <a:srgbClr val="005E7B"/>
      </a:accent5>
      <a:accent6>
        <a:srgbClr val="006548"/>
      </a:accent6>
      <a:hlink>
        <a:srgbClr val="0563C1"/>
      </a:hlink>
      <a:folHlink>
        <a:srgbClr val="9F2842"/>
      </a:folHlink>
    </a:clrScheme>
    <a:fontScheme name="2020 Census fonts">
      <a:majorFont>
        <a:latin typeface="Century Gothic"/>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census-calibri" id="{A9ABB594-8503-4AE3-BB5C-10ABE4D3DB03}" vid="{0DDE8010-ADDA-4ADA-9E44-ECD3AD532E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FE28DCF60A55469A767A693C98DF30" ma:contentTypeVersion="5" ma:contentTypeDescription="Create a new document." ma:contentTypeScope="" ma:versionID="a41b7ff73ff9562a2114e2e0574f844c">
  <xsd:schema xmlns:xsd="http://www.w3.org/2001/XMLSchema" xmlns:xs="http://www.w3.org/2001/XMLSchema" xmlns:p="http://schemas.microsoft.com/office/2006/metadata/properties" xmlns:ns3="caecc2cd-c125-47bb-b7d8-61f5602bf9df" xmlns:ns4="f42af4b1-c551-450a-9f89-76df0847d194" targetNamespace="http://schemas.microsoft.com/office/2006/metadata/properties" ma:root="true" ma:fieldsID="6b7a47c361eb25e200e6dcf69f63dcdc" ns3:_="" ns4:_="">
    <xsd:import namespace="caecc2cd-c125-47bb-b7d8-61f5602bf9df"/>
    <xsd:import namespace="f42af4b1-c551-450a-9f89-76df0847d19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ecc2cd-c125-47bb-b7d8-61f5602bf9d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af4b1-c551-450a-9f89-76df0847d19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6A019A-42AF-4D90-8DFD-75C3BE03CC91}">
  <ds:schemaRefs>
    <ds:schemaRef ds:uri="http://schemas.microsoft.com/sharepoint/v3/contenttype/forms"/>
  </ds:schemaRefs>
</ds:datastoreItem>
</file>

<file path=customXml/itemProps2.xml><?xml version="1.0" encoding="utf-8"?>
<ds:datastoreItem xmlns:ds="http://schemas.openxmlformats.org/officeDocument/2006/customXml" ds:itemID="{0E2547F5-F924-465C-BD83-95129FD4E04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61E2CE1-BA04-4D52-B475-F200D3D957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ecc2cd-c125-47bb-b7d8-61f5602bf9df"/>
    <ds:schemaRef ds:uri="f42af4b1-c551-450a-9f89-76df0847d1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 census-standard-calibri</Template>
  <TotalTime>1499</TotalTime>
  <Words>2015</Words>
  <Application>Microsoft Office PowerPoint</Application>
  <PresentationFormat>Widescreen</PresentationFormat>
  <Paragraphs>168</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Gotham Book</vt:lpstr>
      <vt:lpstr>Office Theme</vt:lpstr>
      <vt:lpstr>PowerPoint Presentation</vt:lpstr>
      <vt:lpstr>PowerPoint Presentation</vt:lpstr>
      <vt:lpstr>2020 Census Response Rate Map (National)</vt:lpstr>
      <vt:lpstr>2020 Census Response Rate Map (State)</vt:lpstr>
      <vt:lpstr>2020 Census Response Rate Map (County)</vt:lpstr>
      <vt:lpstr>2020 Census Response Rate Map (City)</vt:lpstr>
      <vt:lpstr>2020 Census Response Rate Map (Tract)</vt:lpstr>
      <vt:lpstr>2020 Census Response Rate Map (Town)</vt:lpstr>
      <vt:lpstr>View the Rankings</vt:lpstr>
      <vt:lpstr>Rankings Options</vt:lpstr>
      <vt:lpstr>Have Fun with the Response Rate Challenge!</vt:lpstr>
      <vt:lpstr>PowerPoint Presentation</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Census Overview    Erika H. Becker-Medina Chief, Decennial Communications Coordination Office</dc:title>
  <dc:creator>Neilan Timberlake (CENSUS/ADDC FED)</dc:creator>
  <cp:lastModifiedBy>K McCabe</cp:lastModifiedBy>
  <cp:revision>2183</cp:revision>
  <cp:lastPrinted>2019-03-29T01:30:51Z</cp:lastPrinted>
  <dcterms:created xsi:type="dcterms:W3CDTF">2019-04-26T12:06:33Z</dcterms:created>
  <dcterms:modified xsi:type="dcterms:W3CDTF">2020-09-02T20:59:05Z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e60335d0-899b-481e-b2f2-165c6ac72230</vt:lpwstr>
  </property>
  <property fmtid="{D5CDD505-2E9C-101B-9397-08002B2CF9AE}" pid="3" name="ContentTypeId">
    <vt:lpwstr>0x01010019FE28DCF60A55469A767A693C98DF30</vt:lpwstr>
  </property>
</Properties>
</file>